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73" r:id="rId3"/>
    <p:sldId id="285" r:id="rId4"/>
    <p:sldId id="276" r:id="rId5"/>
    <p:sldId id="278" r:id="rId6"/>
    <p:sldId id="277" r:id="rId7"/>
    <p:sldId id="288" r:id="rId8"/>
    <p:sldId id="289" r:id="rId9"/>
    <p:sldId id="291" r:id="rId10"/>
    <p:sldId id="290" r:id="rId11"/>
    <p:sldId id="292"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E1804-0F84-4567-8228-2E50291EB83C}" v="386" dt="2018-08-16T21:18:13.09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0" autoAdjust="0"/>
    <p:restoredTop sz="94599" autoAdjust="0"/>
  </p:normalViewPr>
  <p:slideViewPr>
    <p:cSldViewPr>
      <p:cViewPr varScale="1">
        <p:scale>
          <a:sx n="76" d="100"/>
          <a:sy n="76" d="100"/>
        </p:scale>
        <p:origin x="1020" y="8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elarz" userId="7366b0ac539b5a61" providerId="LiveId" clId="{89BE1804-0F84-4567-8228-2E50291EB83C}"/>
    <pc:docChg chg="undo modSld">
      <pc:chgData name="Daniel Selarz" userId="7366b0ac539b5a61" providerId="LiveId" clId="{89BE1804-0F84-4567-8228-2E50291EB83C}" dt="2018-08-16T21:18:13.091" v="377" actId="20577"/>
      <pc:docMkLst>
        <pc:docMk/>
      </pc:docMkLst>
      <pc:sldChg chg="modSp">
        <pc:chgData name="Daniel Selarz" userId="7366b0ac539b5a61" providerId="LiveId" clId="{89BE1804-0F84-4567-8228-2E50291EB83C}" dt="2018-08-16T20:20:11.440" v="21" actId="113"/>
        <pc:sldMkLst>
          <pc:docMk/>
          <pc:sldMk cId="2807836278" sldId="285"/>
        </pc:sldMkLst>
        <pc:graphicFrameChg chg="mod modGraphic">
          <ac:chgData name="Daniel Selarz" userId="7366b0ac539b5a61" providerId="LiveId" clId="{89BE1804-0F84-4567-8228-2E50291EB83C}" dt="2018-08-16T20:20:08.058" v="20" actId="113"/>
          <ac:graphicFrameMkLst>
            <pc:docMk/>
            <pc:sldMk cId="2807836278" sldId="285"/>
            <ac:graphicFrameMk id="10" creationId="{DC10E75C-DA1E-4B72-BB6A-EF3CFA0B4E0C}"/>
          </ac:graphicFrameMkLst>
        </pc:graphicFrameChg>
        <pc:graphicFrameChg chg="mod modGraphic">
          <ac:chgData name="Daniel Selarz" userId="7366b0ac539b5a61" providerId="LiveId" clId="{89BE1804-0F84-4567-8228-2E50291EB83C}" dt="2018-08-16T20:20:11.440" v="21" actId="113"/>
          <ac:graphicFrameMkLst>
            <pc:docMk/>
            <pc:sldMk cId="2807836278" sldId="285"/>
            <ac:graphicFrameMk id="11" creationId="{723049E0-57F2-4AA5-B748-7606C087F3B7}"/>
          </ac:graphicFrameMkLst>
        </pc:graphicFrameChg>
      </pc:sldChg>
      <pc:sldChg chg="modSp">
        <pc:chgData name="Daniel Selarz" userId="7366b0ac539b5a61" providerId="LiveId" clId="{89BE1804-0F84-4567-8228-2E50291EB83C}" dt="2018-08-16T21:18:13.091" v="377" actId="20577"/>
        <pc:sldMkLst>
          <pc:docMk/>
          <pc:sldMk cId="2176734279" sldId="293"/>
        </pc:sldMkLst>
        <pc:graphicFrameChg chg="mod modGraphic">
          <ac:chgData name="Daniel Selarz" userId="7366b0ac539b5a61" providerId="LiveId" clId="{89BE1804-0F84-4567-8228-2E50291EB83C}" dt="2018-08-16T20:38:22.150" v="287" actId="14100"/>
          <ac:graphicFrameMkLst>
            <pc:docMk/>
            <pc:sldMk cId="2176734279" sldId="293"/>
            <ac:graphicFrameMk id="6" creationId="{524840E8-32E0-4387-9A83-643CC29583BD}"/>
          </ac:graphicFrameMkLst>
        </pc:graphicFrameChg>
        <pc:graphicFrameChg chg="mod modGraphic">
          <ac:chgData name="Daniel Selarz" userId="7366b0ac539b5a61" providerId="LiveId" clId="{89BE1804-0F84-4567-8228-2E50291EB83C}" dt="2018-08-16T21:18:13.091" v="377" actId="20577"/>
          <ac:graphicFrameMkLst>
            <pc:docMk/>
            <pc:sldMk cId="2176734279" sldId="293"/>
            <ac:graphicFrameMk id="10" creationId="{5211A355-C8AA-4FF3-8BF8-B4BC50471FA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7/2/2019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7/2/2019</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7/2/2019</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7/2/2019</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7/2/2019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Pretrial Practice</a:t>
            </a:r>
          </a:p>
        </p:txBody>
      </p:sp>
      <p:sp>
        <p:nvSpPr>
          <p:cNvPr id="3" name="Subtitle 2"/>
          <p:cNvSpPr>
            <a:spLocks noGrp="1"/>
          </p:cNvSpPr>
          <p:nvPr>
            <p:ph type="subTitle" idx="1"/>
          </p:nvPr>
        </p:nvSpPr>
        <p:spPr>
          <a:xfrm>
            <a:off x="1522413" y="5105400"/>
            <a:ext cx="10210799" cy="1066800"/>
          </a:xfrm>
        </p:spPr>
        <p:txBody>
          <a:bodyPr>
            <a:normAutofit/>
          </a:bodyPr>
          <a:lstStyle/>
          <a:p>
            <a:r>
              <a:rPr lang="en-US" dirty="0"/>
              <a:t>Overview of Civil Pretrial Procedure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66F9-27EC-428C-BA03-58F2511336D7}"/>
              </a:ext>
            </a:extLst>
          </p:cNvPr>
          <p:cNvSpPr>
            <a:spLocks noGrp="1"/>
          </p:cNvSpPr>
          <p:nvPr>
            <p:ph type="title"/>
          </p:nvPr>
        </p:nvSpPr>
        <p:spPr/>
        <p:txBody>
          <a:bodyPr/>
          <a:lstStyle/>
          <a:p>
            <a:r>
              <a:rPr lang="en-US" dirty="0"/>
              <a:t>Stage 4 – Trial</a:t>
            </a:r>
          </a:p>
        </p:txBody>
      </p:sp>
      <p:sp>
        <p:nvSpPr>
          <p:cNvPr id="3" name="Text Placeholder 2">
            <a:extLst>
              <a:ext uri="{FF2B5EF4-FFF2-40B4-BE49-F238E27FC236}">
                <a16:creationId xmlns:a16="http://schemas.microsoft.com/office/drawing/2014/main" id="{9107DD0C-D45E-4DDB-BBE2-1DE5E1DB811A}"/>
              </a:ext>
            </a:extLst>
          </p:cNvPr>
          <p:cNvSpPr>
            <a:spLocks noGrp="1"/>
          </p:cNvSpPr>
          <p:nvPr>
            <p:ph type="body" sz="half" idx="2"/>
          </p:nvPr>
        </p:nvSpPr>
        <p:spPr>
          <a:xfrm>
            <a:off x="455612" y="1676400"/>
            <a:ext cx="3581401" cy="4167188"/>
          </a:xfrm>
        </p:spPr>
        <p:txBody>
          <a:bodyPr>
            <a:normAutofit/>
          </a:bodyPr>
          <a:lstStyle/>
          <a:p>
            <a:pPr marL="285750" indent="-285750" algn="just">
              <a:buFont typeface="Arial" panose="020B0604020202020204" pitchFamily="34" charset="0"/>
              <a:buChar char="•"/>
            </a:pPr>
            <a:r>
              <a:rPr lang="en-US" b="1" dirty="0"/>
              <a:t>Trial</a:t>
            </a:r>
            <a:r>
              <a:rPr lang="en-US" dirty="0"/>
              <a:t> is the process in which each side presents evidence backing its version of the facts and provides legal arguments about which laws apply to the case. The jury (or the judge if there is no jury) decides the facts, and the judge decides which laws apply to these facts </a:t>
            </a:r>
          </a:p>
          <a:p>
            <a:pPr marL="285750" indent="-285750" algn="just">
              <a:buFont typeface="Arial" panose="020B0604020202020204" pitchFamily="34" charset="0"/>
              <a:buChar char="•"/>
            </a:pPr>
            <a:r>
              <a:rPr lang="en-US" dirty="0"/>
              <a:t>Trials may be required if the parties are unable to settle the case through the pre-trial litigation process.</a:t>
            </a:r>
          </a:p>
          <a:p>
            <a:pPr marL="285750" indent="-285750" algn="just">
              <a:buFont typeface="Arial" panose="020B0604020202020204" pitchFamily="34" charset="0"/>
              <a:buChar char="•"/>
            </a:pPr>
            <a:r>
              <a:rPr lang="en-US" dirty="0"/>
              <a:t>Statistically, anywhere from 80% to 95% of civil cases settle before trial.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pic>
        <p:nvPicPr>
          <p:cNvPr id="7" name="Content Placeholder 6">
            <a:extLst>
              <a:ext uri="{FF2B5EF4-FFF2-40B4-BE49-F238E27FC236}">
                <a16:creationId xmlns:a16="http://schemas.microsoft.com/office/drawing/2014/main" id="{704002C9-54BA-45A2-B1FC-0996236D86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48815" y="1905000"/>
            <a:ext cx="5191558" cy="4038600"/>
          </a:xfrm>
        </p:spPr>
      </p:pic>
    </p:spTree>
    <p:extLst>
      <p:ext uri="{BB962C8B-B14F-4D97-AF65-F5344CB8AC3E}">
        <p14:creationId xmlns:p14="http://schemas.microsoft.com/office/powerpoint/2010/main" val="8846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66F9-27EC-428C-BA03-58F2511336D7}"/>
              </a:ext>
            </a:extLst>
          </p:cNvPr>
          <p:cNvSpPr>
            <a:spLocks noGrp="1"/>
          </p:cNvSpPr>
          <p:nvPr>
            <p:ph type="title"/>
          </p:nvPr>
        </p:nvSpPr>
        <p:spPr/>
        <p:txBody>
          <a:bodyPr/>
          <a:lstStyle/>
          <a:p>
            <a:r>
              <a:rPr lang="en-US" dirty="0"/>
              <a:t>Stage 5 – Post-Trial</a:t>
            </a:r>
          </a:p>
        </p:txBody>
      </p:sp>
      <p:sp>
        <p:nvSpPr>
          <p:cNvPr id="3" name="Text Placeholder 2">
            <a:extLst>
              <a:ext uri="{FF2B5EF4-FFF2-40B4-BE49-F238E27FC236}">
                <a16:creationId xmlns:a16="http://schemas.microsoft.com/office/drawing/2014/main" id="{9107DD0C-D45E-4DDB-BBE2-1DE5E1DB811A}"/>
              </a:ext>
            </a:extLst>
          </p:cNvPr>
          <p:cNvSpPr>
            <a:spLocks noGrp="1"/>
          </p:cNvSpPr>
          <p:nvPr>
            <p:ph type="body" sz="half" idx="2"/>
          </p:nvPr>
        </p:nvSpPr>
        <p:spPr>
          <a:xfrm>
            <a:off x="455612" y="1676400"/>
            <a:ext cx="3581401" cy="4167188"/>
          </a:xfrm>
        </p:spPr>
        <p:txBody>
          <a:bodyPr>
            <a:normAutofit/>
          </a:bodyPr>
          <a:lstStyle/>
          <a:p>
            <a:pPr marL="285750" indent="-285750" algn="just">
              <a:buFont typeface="Arial" panose="020B0604020202020204" pitchFamily="34" charset="0"/>
              <a:buChar char="•"/>
            </a:pPr>
            <a:r>
              <a:rPr lang="en-US" sz="1800" b="1" dirty="0"/>
              <a:t>Post-Trial </a:t>
            </a:r>
            <a:r>
              <a:rPr lang="en-US" sz="1800" dirty="0"/>
              <a:t>is the period after the trial ends and includes procedures and methods for enforcing or challenging trial decisions. </a:t>
            </a:r>
          </a:p>
          <a:p>
            <a:pPr marL="285750" indent="-285750" algn="just">
              <a:buFont typeface="Arial" panose="020B0604020202020204" pitchFamily="34" charset="0"/>
              <a:buChar char="•"/>
            </a:pPr>
            <a:r>
              <a:rPr lang="en-US" sz="1800" dirty="0"/>
              <a:t>Parties who are displeased with the trial result may challenge the verdict through a variety of post-trial motions.  </a:t>
            </a:r>
          </a:p>
          <a:p>
            <a:pPr marL="285750" indent="-285750" algn="just">
              <a:buFont typeface="Arial" panose="020B0604020202020204" pitchFamily="34" charset="0"/>
              <a:buChar char="•"/>
            </a:pPr>
            <a:r>
              <a:rPr lang="en-US" sz="1800" dirty="0"/>
              <a:t>Trial decisions can also be appealed by the losing party or the winning side can begin the process of collecting the judgment. </a:t>
            </a:r>
          </a:p>
          <a:p>
            <a:pPr marL="285750" indent="-285750" algn="just">
              <a:buFont typeface="Arial" panose="020B0604020202020204" pitchFamily="34" charset="0"/>
              <a:buChar char="•"/>
            </a:pPr>
            <a:endParaRPr lang="en-US" sz="1800" dirty="0"/>
          </a:p>
        </p:txBody>
      </p:sp>
      <p:pic>
        <p:nvPicPr>
          <p:cNvPr id="8" name="Content Placeholder 7">
            <a:extLst>
              <a:ext uri="{FF2B5EF4-FFF2-40B4-BE49-F238E27FC236}">
                <a16:creationId xmlns:a16="http://schemas.microsoft.com/office/drawing/2014/main" id="{C17737B4-1A69-4E83-97C3-B0429146E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8212" y="2057400"/>
            <a:ext cx="3031331" cy="3637597"/>
          </a:xfrm>
        </p:spPr>
      </p:pic>
    </p:spTree>
    <p:extLst>
      <p:ext uri="{BB962C8B-B14F-4D97-AF65-F5344CB8AC3E}">
        <p14:creationId xmlns:p14="http://schemas.microsoft.com/office/powerpoint/2010/main" val="126708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Required Text &amp; Course Materials</a:t>
            </a:r>
          </a:p>
        </p:txBody>
      </p:sp>
      <p:sp>
        <p:nvSpPr>
          <p:cNvPr id="14" name="Content Placeholder 13"/>
          <p:cNvSpPr>
            <a:spLocks noGrp="1"/>
          </p:cNvSpPr>
          <p:nvPr>
            <p:ph idx="1"/>
          </p:nvPr>
        </p:nvSpPr>
        <p:spPr>
          <a:xfrm>
            <a:off x="1522414" y="2133600"/>
            <a:ext cx="10591798" cy="4267200"/>
          </a:xfrm>
        </p:spPr>
        <p:txBody>
          <a:bodyPr>
            <a:normAutofit/>
          </a:bodyPr>
          <a:lstStyle/>
          <a:p>
            <a:r>
              <a:rPr lang="en-US" dirty="0"/>
              <a:t>O’Connor’s California Practice – Civil Pretrial 2017 (“O’Connor”)</a:t>
            </a:r>
          </a:p>
          <a:p>
            <a:r>
              <a:rPr lang="en-US" dirty="0"/>
              <a:t>California Code of Civil Procedure (“CCP”)</a:t>
            </a:r>
          </a:p>
          <a:p>
            <a:r>
              <a:rPr lang="en-US" dirty="0"/>
              <a:t>California Rules of Court (“CRC”)</a:t>
            </a:r>
          </a:p>
          <a:p>
            <a:r>
              <a:rPr lang="en-US" dirty="0"/>
              <a:t>Local Rules for the Superior Court of California, County of Los Angeles (“LASCR”)</a:t>
            </a:r>
          </a:p>
          <a:p>
            <a:r>
              <a:rPr lang="en-US" dirty="0"/>
              <a:t>Judicial Council of California Civil Jury Instructions (“CACI”)</a:t>
            </a:r>
          </a:p>
        </p:txBody>
      </p:sp>
    </p:spTree>
    <p:extLst>
      <p:ext uri="{BB962C8B-B14F-4D97-AF65-F5344CB8AC3E}">
        <p14:creationId xmlns:p14="http://schemas.microsoft.com/office/powerpoint/2010/main" val="375086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Criteria &amp; Evaluation</a:t>
            </a:r>
          </a:p>
        </p:txBody>
      </p:sp>
      <p:sp>
        <p:nvSpPr>
          <p:cNvPr id="3" name="Text Placeholder 2"/>
          <p:cNvSpPr>
            <a:spLocks noGrp="1"/>
          </p:cNvSpPr>
          <p:nvPr>
            <p:ph type="body" idx="1"/>
          </p:nvPr>
        </p:nvSpPr>
        <p:spPr/>
        <p:txBody>
          <a:bodyPr/>
          <a:lstStyle/>
          <a:p>
            <a:r>
              <a:rPr lang="en-US" dirty="0"/>
              <a:t>Plaintiff Attorneys</a:t>
            </a:r>
          </a:p>
        </p:txBody>
      </p:sp>
      <p:graphicFrame>
        <p:nvGraphicFramePr>
          <p:cNvPr id="10" name="Content Placeholder 9">
            <a:extLst>
              <a:ext uri="{FF2B5EF4-FFF2-40B4-BE49-F238E27FC236}">
                <a16:creationId xmlns:a16="http://schemas.microsoft.com/office/drawing/2014/main" id="{DC10E75C-DA1E-4B72-BB6A-EF3CFA0B4E0C}"/>
              </a:ext>
            </a:extLst>
          </p:cNvPr>
          <p:cNvGraphicFramePr>
            <a:graphicFrameLocks noGrp="1"/>
          </p:cNvGraphicFramePr>
          <p:nvPr>
            <p:ph sz="half" idx="2"/>
            <p:extLst>
              <p:ext uri="{D42A27DB-BD31-4B8C-83A1-F6EECF244321}">
                <p14:modId xmlns:p14="http://schemas.microsoft.com/office/powerpoint/2010/main" val="1640172071"/>
              </p:ext>
            </p:extLst>
          </p:nvPr>
        </p:nvGraphicFramePr>
        <p:xfrm>
          <a:off x="150939" y="2667000"/>
          <a:ext cx="5867273" cy="3708400"/>
        </p:xfrm>
        <a:graphic>
          <a:graphicData uri="http://schemas.openxmlformats.org/drawingml/2006/table">
            <a:tbl>
              <a:tblPr firstRow="1" bandRow="1">
                <a:tableStyleId>{8EC20E35-A176-4012-BC5E-935CFFF8708E}</a:tableStyleId>
              </a:tblPr>
              <a:tblGrid>
                <a:gridCol w="3124073">
                  <a:extLst>
                    <a:ext uri="{9D8B030D-6E8A-4147-A177-3AD203B41FA5}">
                      <a16:colId xmlns:a16="http://schemas.microsoft.com/office/drawing/2014/main" val="4005349416"/>
                    </a:ext>
                  </a:extLst>
                </a:gridCol>
                <a:gridCol w="2133600">
                  <a:extLst>
                    <a:ext uri="{9D8B030D-6E8A-4147-A177-3AD203B41FA5}">
                      <a16:colId xmlns:a16="http://schemas.microsoft.com/office/drawing/2014/main" val="3866527380"/>
                    </a:ext>
                  </a:extLst>
                </a:gridCol>
                <a:gridCol w="609600">
                  <a:extLst>
                    <a:ext uri="{9D8B030D-6E8A-4147-A177-3AD203B41FA5}">
                      <a16:colId xmlns:a16="http://schemas.microsoft.com/office/drawing/2014/main" val="2238766067"/>
                    </a:ext>
                  </a:extLst>
                </a:gridCol>
              </a:tblGrid>
              <a:tr h="370840">
                <a:tc>
                  <a:txBody>
                    <a:bodyPr/>
                    <a:lstStyle/>
                    <a:p>
                      <a:pPr marL="0" algn="ctr"/>
                      <a:r>
                        <a:rPr lang="en-US" sz="1200" spc="-5" dirty="0">
                          <a:effectLst/>
                          <a:latin typeface="+mn-lt"/>
                          <a:cs typeface="Times New Roman" panose="02020603050405020304" pitchFamily="18" charset="0"/>
                        </a:rPr>
                        <a:t>Assignment</a:t>
                      </a:r>
                      <a:endParaRPr lang="en-US" sz="1200" dirty="0">
                        <a:effectLst/>
                        <a:latin typeface="+mn-lt"/>
                      </a:endParaRPr>
                    </a:p>
                  </a:txBody>
                  <a:tcPr marL="68580" marR="68580" marT="0" marB="0" anchor="ctr"/>
                </a:tc>
                <a:tc>
                  <a:txBody>
                    <a:bodyPr/>
                    <a:lstStyle/>
                    <a:p>
                      <a:pPr marL="0" algn="ctr"/>
                      <a:r>
                        <a:rPr lang="en-US" sz="1200" spc="-5" dirty="0">
                          <a:effectLst/>
                          <a:latin typeface="+mn-lt"/>
                          <a:cs typeface="Times New Roman" panose="02020603050405020304" pitchFamily="18" charset="0"/>
                        </a:rPr>
                        <a:t>Due Date</a:t>
                      </a:r>
                      <a:endParaRPr lang="en-US" sz="1200" dirty="0">
                        <a:effectLst/>
                        <a:latin typeface="+mn-lt"/>
                      </a:endParaRPr>
                    </a:p>
                  </a:txBody>
                  <a:tcPr marL="68580" marR="68580" marT="0" marB="0" anchor="ctr"/>
                </a:tc>
                <a:tc>
                  <a:txBody>
                    <a:bodyPr/>
                    <a:lstStyle/>
                    <a:p>
                      <a:pPr marL="0" algn="ctr"/>
                      <a:r>
                        <a:rPr lang="en-US" sz="1200" spc="-5" dirty="0">
                          <a:effectLst/>
                          <a:latin typeface="+mn-lt"/>
                          <a:cs typeface="Times New Roman" panose="02020603050405020304" pitchFamily="18" charset="0"/>
                        </a:rPr>
                        <a:t>Points</a:t>
                      </a:r>
                      <a:endParaRPr lang="en-US" sz="1200" dirty="0">
                        <a:effectLst/>
                        <a:latin typeface="+mn-lt"/>
                      </a:endParaRPr>
                    </a:p>
                  </a:txBody>
                  <a:tcPr marL="68580" marR="68580" marT="0" marB="0" anchor="ctr"/>
                </a:tc>
                <a:extLst>
                  <a:ext uri="{0D108BD9-81ED-4DB2-BD59-A6C34878D82A}">
                    <a16:rowId xmlns:a16="http://schemas.microsoft.com/office/drawing/2014/main" val="4051500928"/>
                  </a:ext>
                </a:extLst>
              </a:tr>
              <a:tr h="370840">
                <a:tc>
                  <a:txBody>
                    <a:bodyPr/>
                    <a:lstStyle/>
                    <a:p>
                      <a:pPr marL="0" algn="l"/>
                      <a:r>
                        <a:rPr lang="en-US" sz="1200" spc="-5" dirty="0">
                          <a:effectLst/>
                          <a:latin typeface="+mn-lt"/>
                          <a:cs typeface="Times New Roman" panose="02020603050405020304" pitchFamily="18" charset="0"/>
                        </a:rPr>
                        <a:t>Memorandum to Supervisor re Case Evaluation</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August 30,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5</a:t>
                      </a:r>
                      <a:endParaRPr lang="en-US" sz="1200">
                        <a:effectLst/>
                        <a:latin typeface="+mn-lt"/>
                      </a:endParaRPr>
                    </a:p>
                  </a:txBody>
                  <a:tcPr marL="68580" marR="68580" marT="0" marB="0" anchor="ctr"/>
                </a:tc>
                <a:extLst>
                  <a:ext uri="{0D108BD9-81ED-4DB2-BD59-A6C34878D82A}">
                    <a16:rowId xmlns:a16="http://schemas.microsoft.com/office/drawing/2014/main" val="4014708434"/>
                  </a:ext>
                </a:extLst>
              </a:tr>
              <a:tr h="370840">
                <a:tc>
                  <a:txBody>
                    <a:bodyPr/>
                    <a:lstStyle/>
                    <a:p>
                      <a:pPr marL="0" algn="l"/>
                      <a:r>
                        <a:rPr lang="en-US" sz="1200" spc="-5" dirty="0">
                          <a:effectLst/>
                          <a:latin typeface="+mn-lt"/>
                          <a:cs typeface="Times New Roman" panose="02020603050405020304" pitchFamily="18" charset="0"/>
                        </a:rPr>
                        <a:t>Complaint</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September 6,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5</a:t>
                      </a:r>
                      <a:endParaRPr lang="en-US" sz="1200" dirty="0">
                        <a:effectLst/>
                        <a:latin typeface="+mn-lt"/>
                      </a:endParaRPr>
                    </a:p>
                  </a:txBody>
                  <a:tcPr marL="68580" marR="68580" marT="0" marB="0" anchor="ctr"/>
                </a:tc>
                <a:extLst>
                  <a:ext uri="{0D108BD9-81ED-4DB2-BD59-A6C34878D82A}">
                    <a16:rowId xmlns:a16="http://schemas.microsoft.com/office/drawing/2014/main" val="1924933215"/>
                  </a:ext>
                </a:extLst>
              </a:tr>
              <a:tr h="370840">
                <a:tc>
                  <a:txBody>
                    <a:bodyPr/>
                    <a:lstStyle/>
                    <a:p>
                      <a:pPr marL="0" algn="l"/>
                      <a:r>
                        <a:rPr lang="en-US" sz="1200" spc="-5">
                          <a:effectLst/>
                          <a:latin typeface="+mn-lt"/>
                          <a:cs typeface="Times New Roman" panose="02020603050405020304" pitchFamily="18" charset="0"/>
                        </a:rPr>
                        <a:t>Opposition to Demurrer</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September 20,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15</a:t>
                      </a:r>
                      <a:endParaRPr lang="en-US" sz="1200" dirty="0">
                        <a:effectLst/>
                        <a:latin typeface="+mn-lt"/>
                      </a:endParaRPr>
                    </a:p>
                  </a:txBody>
                  <a:tcPr marL="68580" marR="68580" marT="0" marB="0" anchor="ctr"/>
                </a:tc>
                <a:extLst>
                  <a:ext uri="{0D108BD9-81ED-4DB2-BD59-A6C34878D82A}">
                    <a16:rowId xmlns:a16="http://schemas.microsoft.com/office/drawing/2014/main" val="3175183488"/>
                  </a:ext>
                </a:extLst>
              </a:tr>
              <a:tr h="370840">
                <a:tc>
                  <a:txBody>
                    <a:bodyPr/>
                    <a:lstStyle/>
                    <a:p>
                      <a:pPr marL="0" algn="l"/>
                      <a:r>
                        <a:rPr lang="en-US" sz="1200" spc="-5">
                          <a:effectLst/>
                          <a:latin typeface="+mn-lt"/>
                          <a:cs typeface="Times New Roman" panose="02020603050405020304" pitchFamily="18" charset="0"/>
                        </a:rPr>
                        <a:t>Motion to Compel</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4,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15</a:t>
                      </a:r>
                      <a:endParaRPr lang="en-US" sz="1200">
                        <a:effectLst/>
                        <a:latin typeface="+mn-lt"/>
                      </a:endParaRPr>
                    </a:p>
                  </a:txBody>
                  <a:tcPr marL="68580" marR="68580" marT="0" marB="0" anchor="ctr"/>
                </a:tc>
                <a:extLst>
                  <a:ext uri="{0D108BD9-81ED-4DB2-BD59-A6C34878D82A}">
                    <a16:rowId xmlns:a16="http://schemas.microsoft.com/office/drawing/2014/main" val="1824979762"/>
                  </a:ext>
                </a:extLst>
              </a:tr>
              <a:tr h="370840">
                <a:tc>
                  <a:txBody>
                    <a:bodyPr/>
                    <a:lstStyle/>
                    <a:p>
                      <a:pPr marL="0" algn="l"/>
                      <a:r>
                        <a:rPr lang="en-US" sz="1200" spc="-5">
                          <a:effectLst/>
                          <a:latin typeface="+mn-lt"/>
                          <a:cs typeface="Times New Roman" panose="02020603050405020304" pitchFamily="18" charset="0"/>
                        </a:rPr>
                        <a:t>In-class Motion Writing Assignment</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11,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10</a:t>
                      </a:r>
                      <a:endParaRPr lang="en-US" sz="1200">
                        <a:effectLst/>
                        <a:latin typeface="+mn-lt"/>
                      </a:endParaRPr>
                    </a:p>
                  </a:txBody>
                  <a:tcPr marL="68580" marR="68580" marT="0" marB="0" anchor="ctr"/>
                </a:tc>
                <a:extLst>
                  <a:ext uri="{0D108BD9-81ED-4DB2-BD59-A6C34878D82A}">
                    <a16:rowId xmlns:a16="http://schemas.microsoft.com/office/drawing/2014/main" val="400955852"/>
                  </a:ext>
                </a:extLst>
              </a:tr>
              <a:tr h="370840">
                <a:tc>
                  <a:txBody>
                    <a:bodyPr/>
                    <a:lstStyle/>
                    <a:p>
                      <a:pPr marL="0" algn="l"/>
                      <a:r>
                        <a:rPr lang="en-US" sz="1200" spc="-5" dirty="0">
                          <a:effectLst/>
                          <a:latin typeface="+mn-lt"/>
                          <a:cs typeface="Times New Roman" panose="02020603050405020304" pitchFamily="18" charset="0"/>
                        </a:rPr>
                        <a:t>Mediation Brief</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25,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15</a:t>
                      </a:r>
                      <a:endParaRPr lang="en-US" sz="1200">
                        <a:effectLst/>
                        <a:latin typeface="+mn-lt"/>
                      </a:endParaRPr>
                    </a:p>
                  </a:txBody>
                  <a:tcPr marL="68580" marR="68580" marT="0" marB="0" anchor="ctr"/>
                </a:tc>
                <a:extLst>
                  <a:ext uri="{0D108BD9-81ED-4DB2-BD59-A6C34878D82A}">
                    <a16:rowId xmlns:a16="http://schemas.microsoft.com/office/drawing/2014/main" val="87898038"/>
                  </a:ext>
                </a:extLst>
              </a:tr>
              <a:tr h="370840">
                <a:tc>
                  <a:txBody>
                    <a:bodyPr/>
                    <a:lstStyle/>
                    <a:p>
                      <a:pPr marL="0" algn="l"/>
                      <a:r>
                        <a:rPr lang="en-US" sz="1200" spc="-5">
                          <a:effectLst/>
                          <a:latin typeface="+mn-lt"/>
                          <a:cs typeface="Times New Roman" panose="02020603050405020304" pitchFamily="18" charset="0"/>
                        </a:rPr>
                        <a:t>Trial Binder</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November 15,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10</a:t>
                      </a:r>
                      <a:endParaRPr lang="en-US" sz="1200" dirty="0">
                        <a:effectLst/>
                        <a:latin typeface="+mn-lt"/>
                      </a:endParaRPr>
                    </a:p>
                  </a:txBody>
                  <a:tcPr marL="68580" marR="68580" marT="0" marB="0" anchor="ctr"/>
                </a:tc>
                <a:extLst>
                  <a:ext uri="{0D108BD9-81ED-4DB2-BD59-A6C34878D82A}">
                    <a16:rowId xmlns:a16="http://schemas.microsoft.com/office/drawing/2014/main" val="1397139937"/>
                  </a:ext>
                </a:extLst>
              </a:tr>
              <a:tr h="370840">
                <a:tc gridSpan="2">
                  <a:txBody>
                    <a:bodyPr/>
                    <a:lstStyle/>
                    <a:p>
                      <a:pPr marL="0" marR="0" algn="l">
                        <a:spcBef>
                          <a:spcPts val="0"/>
                        </a:spcBef>
                        <a:spcAft>
                          <a:spcPts val="0"/>
                        </a:spcAft>
                      </a:pPr>
                      <a:r>
                        <a:rPr lang="en-US" sz="1200" spc="-5" dirty="0">
                          <a:effectLst/>
                          <a:latin typeface="+mn-lt"/>
                          <a:ea typeface="Times New Roman" panose="02020603050405020304" pitchFamily="18" charset="0"/>
                          <a:cs typeface="Times New Roman" panose="02020603050405020304" pitchFamily="18" charset="0"/>
                        </a:rPr>
                        <a:t>Classroom Preparation and Participation (</a:t>
                      </a:r>
                      <a:r>
                        <a:rPr lang="en-US" sz="1200" i="1" spc="-5" dirty="0">
                          <a:effectLst/>
                          <a:latin typeface="+mn-lt"/>
                          <a:ea typeface="Times New Roman" panose="02020603050405020304" pitchFamily="18" charset="0"/>
                          <a:cs typeface="Times New Roman" panose="02020603050405020304" pitchFamily="18" charset="0"/>
                        </a:rPr>
                        <a:t>including depositions and oral arguments</a:t>
                      </a:r>
                      <a:r>
                        <a:rPr lang="en-US" sz="1200" spc="-5"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1200" dirty="0">
                          <a:latin typeface="+mn-lt"/>
                        </a:rPr>
                        <a:t>25</a:t>
                      </a:r>
                    </a:p>
                  </a:txBody>
                  <a:tcPr anchor="ctr"/>
                </a:tc>
                <a:extLst>
                  <a:ext uri="{0D108BD9-81ED-4DB2-BD59-A6C34878D82A}">
                    <a16:rowId xmlns:a16="http://schemas.microsoft.com/office/drawing/2014/main" val="1878042344"/>
                  </a:ext>
                </a:extLst>
              </a:tr>
              <a:tr h="370840">
                <a:tc gridSpan="2">
                  <a:txBody>
                    <a:bodyPr/>
                    <a:lstStyle/>
                    <a:p>
                      <a:pPr algn="l"/>
                      <a:r>
                        <a:rPr lang="en-US" sz="1200" b="1" dirty="0">
                          <a:latin typeface="+mn-lt"/>
                        </a:rPr>
                        <a:t>Total</a:t>
                      </a:r>
                    </a:p>
                  </a:txBody>
                  <a:tcPr anchor="ctr"/>
                </a:tc>
                <a:tc hMerge="1">
                  <a:txBody>
                    <a:bodyPr/>
                    <a:lstStyle/>
                    <a:p>
                      <a:endParaRPr lang="en-US" dirty="0"/>
                    </a:p>
                  </a:txBody>
                  <a:tcPr/>
                </a:tc>
                <a:tc>
                  <a:txBody>
                    <a:bodyPr/>
                    <a:lstStyle/>
                    <a:p>
                      <a:pPr algn="l"/>
                      <a:r>
                        <a:rPr lang="en-US" sz="1200" b="1" dirty="0">
                          <a:latin typeface="+mn-lt"/>
                        </a:rPr>
                        <a:t>100</a:t>
                      </a:r>
                    </a:p>
                  </a:txBody>
                  <a:tcPr anchor="ctr"/>
                </a:tc>
                <a:extLst>
                  <a:ext uri="{0D108BD9-81ED-4DB2-BD59-A6C34878D82A}">
                    <a16:rowId xmlns:a16="http://schemas.microsoft.com/office/drawing/2014/main" val="961572497"/>
                  </a:ext>
                </a:extLst>
              </a:tr>
            </a:tbl>
          </a:graphicData>
        </a:graphic>
      </p:graphicFrame>
      <p:sp>
        <p:nvSpPr>
          <p:cNvPr id="5" name="Text Placeholder 4"/>
          <p:cNvSpPr>
            <a:spLocks noGrp="1"/>
          </p:cNvSpPr>
          <p:nvPr>
            <p:ph type="body" sz="quarter" idx="3"/>
          </p:nvPr>
        </p:nvSpPr>
        <p:spPr/>
        <p:txBody>
          <a:bodyPr/>
          <a:lstStyle/>
          <a:p>
            <a:pPr algn="ctr"/>
            <a:r>
              <a:rPr lang="en-US" dirty="0"/>
              <a:t>Defense Attorneys</a:t>
            </a:r>
          </a:p>
        </p:txBody>
      </p:sp>
      <p:sp>
        <p:nvSpPr>
          <p:cNvPr id="6" name="Content Placeholder 5">
            <a:extLst>
              <a:ext uri="{FF2B5EF4-FFF2-40B4-BE49-F238E27FC236}">
                <a16:creationId xmlns:a16="http://schemas.microsoft.com/office/drawing/2014/main" id="{3C515C9C-C413-4BD1-BE97-FCD3F8E53D0F}"/>
              </a:ext>
            </a:extLst>
          </p:cNvPr>
          <p:cNvSpPr>
            <a:spLocks noGrp="1"/>
          </p:cNvSpPr>
          <p:nvPr>
            <p:ph sz="quarter" idx="4"/>
          </p:nvPr>
        </p:nvSpPr>
        <p:spPr/>
        <p:txBody>
          <a:bodyPr/>
          <a:lstStyle/>
          <a:p>
            <a:endParaRPr lang="en-US"/>
          </a:p>
        </p:txBody>
      </p:sp>
      <p:graphicFrame>
        <p:nvGraphicFramePr>
          <p:cNvPr id="11" name="Content Placeholder 9">
            <a:extLst>
              <a:ext uri="{FF2B5EF4-FFF2-40B4-BE49-F238E27FC236}">
                <a16:creationId xmlns:a16="http://schemas.microsoft.com/office/drawing/2014/main" id="{723049E0-57F2-4AA5-B748-7606C087F3B7}"/>
              </a:ext>
            </a:extLst>
          </p:cNvPr>
          <p:cNvGraphicFramePr>
            <a:graphicFrameLocks/>
          </p:cNvGraphicFramePr>
          <p:nvPr>
            <p:extLst>
              <p:ext uri="{D42A27DB-BD31-4B8C-83A1-F6EECF244321}">
                <p14:modId xmlns:p14="http://schemas.microsoft.com/office/powerpoint/2010/main" val="1717626540"/>
              </p:ext>
            </p:extLst>
          </p:nvPr>
        </p:nvGraphicFramePr>
        <p:xfrm>
          <a:off x="6170612" y="2667000"/>
          <a:ext cx="5867273" cy="3708400"/>
        </p:xfrm>
        <a:graphic>
          <a:graphicData uri="http://schemas.openxmlformats.org/drawingml/2006/table">
            <a:tbl>
              <a:tblPr firstRow="1" bandRow="1">
                <a:tableStyleId>{8EC20E35-A176-4012-BC5E-935CFFF8708E}</a:tableStyleId>
              </a:tblPr>
              <a:tblGrid>
                <a:gridCol w="3124073">
                  <a:extLst>
                    <a:ext uri="{9D8B030D-6E8A-4147-A177-3AD203B41FA5}">
                      <a16:colId xmlns:a16="http://schemas.microsoft.com/office/drawing/2014/main" val="4005349416"/>
                    </a:ext>
                  </a:extLst>
                </a:gridCol>
                <a:gridCol w="2133600">
                  <a:extLst>
                    <a:ext uri="{9D8B030D-6E8A-4147-A177-3AD203B41FA5}">
                      <a16:colId xmlns:a16="http://schemas.microsoft.com/office/drawing/2014/main" val="3866527380"/>
                    </a:ext>
                  </a:extLst>
                </a:gridCol>
                <a:gridCol w="609600">
                  <a:extLst>
                    <a:ext uri="{9D8B030D-6E8A-4147-A177-3AD203B41FA5}">
                      <a16:colId xmlns:a16="http://schemas.microsoft.com/office/drawing/2014/main" val="2238766067"/>
                    </a:ext>
                  </a:extLst>
                </a:gridCol>
              </a:tblGrid>
              <a:tr h="370840">
                <a:tc>
                  <a:txBody>
                    <a:bodyPr/>
                    <a:lstStyle/>
                    <a:p>
                      <a:pPr marL="0" algn="ctr"/>
                      <a:r>
                        <a:rPr lang="en-US" sz="1200" spc="-5" dirty="0">
                          <a:effectLst/>
                          <a:latin typeface="+mn-lt"/>
                          <a:cs typeface="Times New Roman" panose="02020603050405020304" pitchFamily="18" charset="0"/>
                        </a:rPr>
                        <a:t>Assignment</a:t>
                      </a:r>
                      <a:endParaRPr lang="en-US" sz="1200" dirty="0">
                        <a:effectLst/>
                        <a:latin typeface="+mn-lt"/>
                      </a:endParaRPr>
                    </a:p>
                  </a:txBody>
                  <a:tcPr marL="68580" marR="68580" marT="0" marB="0" anchor="ctr"/>
                </a:tc>
                <a:tc>
                  <a:txBody>
                    <a:bodyPr/>
                    <a:lstStyle/>
                    <a:p>
                      <a:pPr marL="0" algn="ctr"/>
                      <a:r>
                        <a:rPr lang="en-US" sz="1200" spc="-5" dirty="0">
                          <a:effectLst/>
                          <a:latin typeface="+mn-lt"/>
                          <a:cs typeface="Times New Roman" panose="02020603050405020304" pitchFamily="18" charset="0"/>
                        </a:rPr>
                        <a:t>Due Date</a:t>
                      </a:r>
                      <a:endParaRPr lang="en-US" sz="1200" dirty="0">
                        <a:effectLst/>
                        <a:latin typeface="+mn-lt"/>
                      </a:endParaRPr>
                    </a:p>
                  </a:txBody>
                  <a:tcPr marL="68580" marR="68580" marT="0" marB="0" anchor="ctr"/>
                </a:tc>
                <a:tc>
                  <a:txBody>
                    <a:bodyPr/>
                    <a:lstStyle/>
                    <a:p>
                      <a:pPr marL="0" algn="ctr"/>
                      <a:r>
                        <a:rPr lang="en-US" sz="1200" spc="-5" dirty="0">
                          <a:effectLst/>
                          <a:latin typeface="+mn-lt"/>
                          <a:cs typeface="Times New Roman" panose="02020603050405020304" pitchFamily="18" charset="0"/>
                        </a:rPr>
                        <a:t>Points</a:t>
                      </a:r>
                      <a:endParaRPr lang="en-US" sz="1200" dirty="0">
                        <a:effectLst/>
                        <a:latin typeface="+mn-lt"/>
                      </a:endParaRPr>
                    </a:p>
                  </a:txBody>
                  <a:tcPr marL="68580" marR="68580" marT="0" marB="0" anchor="ctr"/>
                </a:tc>
                <a:extLst>
                  <a:ext uri="{0D108BD9-81ED-4DB2-BD59-A6C34878D82A}">
                    <a16:rowId xmlns:a16="http://schemas.microsoft.com/office/drawing/2014/main" val="4051500928"/>
                  </a:ext>
                </a:extLst>
              </a:tr>
              <a:tr h="370840">
                <a:tc>
                  <a:txBody>
                    <a:bodyPr/>
                    <a:lstStyle/>
                    <a:p>
                      <a:pPr marL="0" algn="l"/>
                      <a:r>
                        <a:rPr lang="en-US" sz="1200" spc="-5" dirty="0">
                          <a:effectLst/>
                          <a:latin typeface="+mn-lt"/>
                          <a:cs typeface="Times New Roman" panose="02020603050405020304" pitchFamily="18" charset="0"/>
                        </a:rPr>
                        <a:t>Memorandum to Supervisor re Case Evaluation</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August 30,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5</a:t>
                      </a:r>
                      <a:endParaRPr lang="en-US" sz="1200">
                        <a:effectLst/>
                        <a:latin typeface="+mn-lt"/>
                      </a:endParaRPr>
                    </a:p>
                  </a:txBody>
                  <a:tcPr marL="68580" marR="68580" marT="0" marB="0" anchor="ctr"/>
                </a:tc>
                <a:extLst>
                  <a:ext uri="{0D108BD9-81ED-4DB2-BD59-A6C34878D82A}">
                    <a16:rowId xmlns:a16="http://schemas.microsoft.com/office/drawing/2014/main" val="4014708434"/>
                  </a:ext>
                </a:extLst>
              </a:tr>
              <a:tr h="370840">
                <a:tc>
                  <a:txBody>
                    <a:bodyPr/>
                    <a:lstStyle/>
                    <a:p>
                      <a:pPr marL="0" algn="l"/>
                      <a:r>
                        <a:rPr lang="en-US" sz="1200" spc="-5" dirty="0">
                          <a:effectLst/>
                          <a:latin typeface="+mn-lt"/>
                          <a:cs typeface="Times New Roman" panose="02020603050405020304" pitchFamily="18" charset="0"/>
                        </a:rPr>
                        <a:t>Demurrer to Complaint</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September 13,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15</a:t>
                      </a:r>
                      <a:endParaRPr lang="en-US" sz="1200" dirty="0">
                        <a:effectLst/>
                        <a:latin typeface="+mn-lt"/>
                      </a:endParaRPr>
                    </a:p>
                  </a:txBody>
                  <a:tcPr marL="68580" marR="68580" marT="0" marB="0" anchor="ctr"/>
                </a:tc>
                <a:extLst>
                  <a:ext uri="{0D108BD9-81ED-4DB2-BD59-A6C34878D82A}">
                    <a16:rowId xmlns:a16="http://schemas.microsoft.com/office/drawing/2014/main" val="1924933215"/>
                  </a:ext>
                </a:extLst>
              </a:tr>
              <a:tr h="370840">
                <a:tc>
                  <a:txBody>
                    <a:bodyPr/>
                    <a:lstStyle/>
                    <a:p>
                      <a:pPr marL="0" algn="l"/>
                      <a:r>
                        <a:rPr lang="en-US" sz="1200" spc="-5" dirty="0">
                          <a:effectLst/>
                          <a:latin typeface="+mn-lt"/>
                          <a:cs typeface="Times New Roman" panose="02020603050405020304" pitchFamily="18" charset="0"/>
                        </a:rPr>
                        <a:t>Answer to Complaint</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September 20,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5</a:t>
                      </a:r>
                      <a:endParaRPr lang="en-US" sz="1200" dirty="0">
                        <a:effectLst/>
                        <a:latin typeface="+mn-lt"/>
                      </a:endParaRPr>
                    </a:p>
                  </a:txBody>
                  <a:tcPr marL="68580" marR="68580" marT="0" marB="0" anchor="ctr"/>
                </a:tc>
                <a:extLst>
                  <a:ext uri="{0D108BD9-81ED-4DB2-BD59-A6C34878D82A}">
                    <a16:rowId xmlns:a16="http://schemas.microsoft.com/office/drawing/2014/main" val="3175183488"/>
                  </a:ext>
                </a:extLst>
              </a:tr>
              <a:tr h="370840">
                <a:tc>
                  <a:txBody>
                    <a:bodyPr/>
                    <a:lstStyle/>
                    <a:p>
                      <a:pPr marL="0" algn="l"/>
                      <a:r>
                        <a:rPr lang="en-US" sz="1200" spc="-5">
                          <a:effectLst/>
                          <a:latin typeface="+mn-lt"/>
                          <a:cs typeface="Times New Roman" panose="02020603050405020304" pitchFamily="18" charset="0"/>
                        </a:rPr>
                        <a:t>Motion to Compel</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4,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15</a:t>
                      </a:r>
                      <a:endParaRPr lang="en-US" sz="1200">
                        <a:effectLst/>
                        <a:latin typeface="+mn-lt"/>
                      </a:endParaRPr>
                    </a:p>
                  </a:txBody>
                  <a:tcPr marL="68580" marR="68580" marT="0" marB="0" anchor="ctr"/>
                </a:tc>
                <a:extLst>
                  <a:ext uri="{0D108BD9-81ED-4DB2-BD59-A6C34878D82A}">
                    <a16:rowId xmlns:a16="http://schemas.microsoft.com/office/drawing/2014/main" val="1824979762"/>
                  </a:ext>
                </a:extLst>
              </a:tr>
              <a:tr h="370840">
                <a:tc>
                  <a:txBody>
                    <a:bodyPr/>
                    <a:lstStyle/>
                    <a:p>
                      <a:pPr marL="0" algn="l"/>
                      <a:r>
                        <a:rPr lang="en-US" sz="1200" spc="-5" dirty="0">
                          <a:effectLst/>
                          <a:latin typeface="+mn-lt"/>
                          <a:cs typeface="Times New Roman" panose="02020603050405020304" pitchFamily="18" charset="0"/>
                        </a:rPr>
                        <a:t>In-class Motion Writing Assignment</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11, 2018</a:t>
                      </a:r>
                      <a:endParaRPr lang="en-US" sz="1200" dirty="0">
                        <a:effectLst/>
                        <a:latin typeface="+mn-lt"/>
                      </a:endParaRPr>
                    </a:p>
                  </a:txBody>
                  <a:tcPr marL="68580" marR="68580" marT="0" marB="0" anchor="ctr"/>
                </a:tc>
                <a:tc>
                  <a:txBody>
                    <a:bodyPr/>
                    <a:lstStyle/>
                    <a:p>
                      <a:pPr marL="0" algn="l"/>
                      <a:r>
                        <a:rPr lang="en-US" sz="1200" spc="-5">
                          <a:effectLst/>
                          <a:latin typeface="+mn-lt"/>
                          <a:cs typeface="Times New Roman" panose="02020603050405020304" pitchFamily="18" charset="0"/>
                        </a:rPr>
                        <a:t>10</a:t>
                      </a:r>
                      <a:endParaRPr lang="en-US" sz="1200">
                        <a:effectLst/>
                        <a:latin typeface="+mn-lt"/>
                      </a:endParaRPr>
                    </a:p>
                  </a:txBody>
                  <a:tcPr marL="68580" marR="68580" marT="0" marB="0" anchor="ctr"/>
                </a:tc>
                <a:extLst>
                  <a:ext uri="{0D108BD9-81ED-4DB2-BD59-A6C34878D82A}">
                    <a16:rowId xmlns:a16="http://schemas.microsoft.com/office/drawing/2014/main" val="400955852"/>
                  </a:ext>
                </a:extLst>
              </a:tr>
              <a:tr h="370840">
                <a:tc>
                  <a:txBody>
                    <a:bodyPr/>
                    <a:lstStyle/>
                    <a:p>
                      <a:pPr marL="0" algn="l"/>
                      <a:r>
                        <a:rPr lang="en-US" sz="1200" spc="-5" dirty="0">
                          <a:effectLst/>
                          <a:latin typeface="+mn-lt"/>
                          <a:cs typeface="Times New Roman" panose="02020603050405020304" pitchFamily="18" charset="0"/>
                        </a:rPr>
                        <a:t>Mediation Brief</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October 25,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15</a:t>
                      </a:r>
                      <a:endParaRPr lang="en-US" sz="1200" dirty="0">
                        <a:effectLst/>
                        <a:latin typeface="+mn-lt"/>
                      </a:endParaRPr>
                    </a:p>
                  </a:txBody>
                  <a:tcPr marL="68580" marR="68580" marT="0" marB="0" anchor="ctr"/>
                </a:tc>
                <a:extLst>
                  <a:ext uri="{0D108BD9-81ED-4DB2-BD59-A6C34878D82A}">
                    <a16:rowId xmlns:a16="http://schemas.microsoft.com/office/drawing/2014/main" val="87898038"/>
                  </a:ext>
                </a:extLst>
              </a:tr>
              <a:tr h="370840">
                <a:tc>
                  <a:txBody>
                    <a:bodyPr/>
                    <a:lstStyle/>
                    <a:p>
                      <a:pPr marL="0" algn="l"/>
                      <a:r>
                        <a:rPr lang="en-US" sz="1200" spc="-5">
                          <a:effectLst/>
                          <a:latin typeface="+mn-lt"/>
                          <a:cs typeface="Times New Roman" panose="02020603050405020304" pitchFamily="18" charset="0"/>
                        </a:rPr>
                        <a:t>Trial Binder</a:t>
                      </a:r>
                      <a:endParaRPr lang="en-US" sz="120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November 15, 2018</a:t>
                      </a:r>
                      <a:endParaRPr lang="en-US" sz="1200" dirty="0">
                        <a:effectLst/>
                        <a:latin typeface="+mn-lt"/>
                      </a:endParaRPr>
                    </a:p>
                  </a:txBody>
                  <a:tcPr marL="68580" marR="68580" marT="0" marB="0" anchor="ctr"/>
                </a:tc>
                <a:tc>
                  <a:txBody>
                    <a:bodyPr/>
                    <a:lstStyle/>
                    <a:p>
                      <a:pPr marL="0" algn="l"/>
                      <a:r>
                        <a:rPr lang="en-US" sz="1200" spc="-5" dirty="0">
                          <a:effectLst/>
                          <a:latin typeface="+mn-lt"/>
                          <a:cs typeface="Times New Roman" panose="02020603050405020304" pitchFamily="18" charset="0"/>
                        </a:rPr>
                        <a:t>10</a:t>
                      </a:r>
                      <a:endParaRPr lang="en-US" sz="1200" dirty="0">
                        <a:effectLst/>
                        <a:latin typeface="+mn-lt"/>
                      </a:endParaRPr>
                    </a:p>
                  </a:txBody>
                  <a:tcPr marL="68580" marR="68580" marT="0" marB="0" anchor="ctr"/>
                </a:tc>
                <a:extLst>
                  <a:ext uri="{0D108BD9-81ED-4DB2-BD59-A6C34878D82A}">
                    <a16:rowId xmlns:a16="http://schemas.microsoft.com/office/drawing/2014/main" val="1397139937"/>
                  </a:ext>
                </a:extLst>
              </a:tr>
              <a:tr h="370840">
                <a:tc gridSpan="2">
                  <a:txBody>
                    <a:bodyPr/>
                    <a:lstStyle/>
                    <a:p>
                      <a:pPr marL="0" marR="0" algn="l">
                        <a:spcBef>
                          <a:spcPts val="0"/>
                        </a:spcBef>
                        <a:spcAft>
                          <a:spcPts val="0"/>
                        </a:spcAft>
                      </a:pPr>
                      <a:r>
                        <a:rPr lang="en-US" sz="1200" spc="-5" dirty="0">
                          <a:effectLst/>
                          <a:latin typeface="+mn-lt"/>
                          <a:ea typeface="Times New Roman" panose="02020603050405020304" pitchFamily="18" charset="0"/>
                          <a:cs typeface="Times New Roman" panose="02020603050405020304" pitchFamily="18" charset="0"/>
                        </a:rPr>
                        <a:t>Classroom Preparation and Participation (</a:t>
                      </a:r>
                      <a:r>
                        <a:rPr lang="en-US" sz="1200" i="1" spc="-5" dirty="0">
                          <a:effectLst/>
                          <a:latin typeface="+mn-lt"/>
                          <a:ea typeface="Times New Roman" panose="02020603050405020304" pitchFamily="18" charset="0"/>
                          <a:cs typeface="Times New Roman" panose="02020603050405020304" pitchFamily="18" charset="0"/>
                        </a:rPr>
                        <a:t>including depositions and oral arguments</a:t>
                      </a:r>
                      <a:r>
                        <a:rPr lang="en-US" sz="1200" spc="-5"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1200" dirty="0">
                          <a:latin typeface="+mn-lt"/>
                        </a:rPr>
                        <a:t>25</a:t>
                      </a:r>
                    </a:p>
                  </a:txBody>
                  <a:tcPr anchor="ctr"/>
                </a:tc>
                <a:extLst>
                  <a:ext uri="{0D108BD9-81ED-4DB2-BD59-A6C34878D82A}">
                    <a16:rowId xmlns:a16="http://schemas.microsoft.com/office/drawing/2014/main" val="1878042344"/>
                  </a:ext>
                </a:extLst>
              </a:tr>
              <a:tr h="370840">
                <a:tc gridSpan="2">
                  <a:txBody>
                    <a:bodyPr/>
                    <a:lstStyle/>
                    <a:p>
                      <a:pPr algn="l"/>
                      <a:r>
                        <a:rPr lang="en-US" sz="1200" b="1" dirty="0">
                          <a:latin typeface="+mn-lt"/>
                        </a:rPr>
                        <a:t>Total</a:t>
                      </a:r>
                    </a:p>
                  </a:txBody>
                  <a:tcPr anchor="ctr"/>
                </a:tc>
                <a:tc hMerge="1">
                  <a:txBody>
                    <a:bodyPr/>
                    <a:lstStyle/>
                    <a:p>
                      <a:endParaRPr lang="en-US" dirty="0"/>
                    </a:p>
                  </a:txBody>
                  <a:tcPr/>
                </a:tc>
                <a:tc>
                  <a:txBody>
                    <a:bodyPr/>
                    <a:lstStyle/>
                    <a:p>
                      <a:pPr algn="l"/>
                      <a:r>
                        <a:rPr lang="en-US" sz="1200" b="1" dirty="0">
                          <a:latin typeface="+mn-lt"/>
                        </a:rPr>
                        <a:t>100</a:t>
                      </a:r>
                    </a:p>
                  </a:txBody>
                  <a:tcPr anchor="ctr"/>
                </a:tc>
                <a:extLst>
                  <a:ext uri="{0D108BD9-81ED-4DB2-BD59-A6C34878D82A}">
                    <a16:rowId xmlns:a16="http://schemas.microsoft.com/office/drawing/2014/main" val="961572497"/>
                  </a:ext>
                </a:extLst>
              </a:tr>
            </a:tbl>
          </a:graphicData>
        </a:graphic>
      </p:graphicFrame>
    </p:spTree>
    <p:extLst>
      <p:ext uri="{BB962C8B-B14F-4D97-AF65-F5344CB8AC3E}">
        <p14:creationId xmlns:p14="http://schemas.microsoft.com/office/powerpoint/2010/main" val="28078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California Court System</a:t>
            </a:r>
          </a:p>
        </p:txBody>
      </p:sp>
      <p:sp>
        <p:nvSpPr>
          <p:cNvPr id="3" name="Text Placeholder 2"/>
          <p:cNvSpPr>
            <a:spLocks noGrp="1"/>
          </p:cNvSpPr>
          <p:nvPr>
            <p:ph type="body" idx="1"/>
          </p:nvPr>
        </p:nvSpPr>
        <p:spPr>
          <a:xfrm>
            <a:off x="1522412" y="1905000"/>
            <a:ext cx="9143999" cy="762000"/>
          </a:xfrm>
        </p:spPr>
        <p:txBody>
          <a:bodyPr>
            <a:normAutofit/>
          </a:bodyPr>
          <a:lstStyle/>
          <a:p>
            <a:r>
              <a:rPr lang="en-US" dirty="0"/>
              <a:t>In California, there are two kinds of court cases: civil and criminal.</a:t>
            </a:r>
          </a:p>
        </p:txBody>
      </p:sp>
      <p:sp>
        <p:nvSpPr>
          <p:cNvPr id="6" name="Content Placeholder 5">
            <a:extLst>
              <a:ext uri="{FF2B5EF4-FFF2-40B4-BE49-F238E27FC236}">
                <a16:creationId xmlns:a16="http://schemas.microsoft.com/office/drawing/2014/main" id="{316B95A4-FDF9-438A-94E9-6C082DF5CA95}"/>
              </a:ext>
            </a:extLst>
          </p:cNvPr>
          <p:cNvSpPr>
            <a:spLocks noGrp="1"/>
          </p:cNvSpPr>
          <p:nvPr>
            <p:ph sz="half" idx="2"/>
          </p:nvPr>
        </p:nvSpPr>
        <p:spPr>
          <a:xfrm>
            <a:off x="379412" y="2819399"/>
            <a:ext cx="5559553" cy="3352801"/>
          </a:xfrm>
        </p:spPr>
        <p:txBody>
          <a:bodyPr>
            <a:normAutofit fontScale="92500" lnSpcReduction="10000"/>
          </a:bodyPr>
          <a:lstStyle/>
          <a:p>
            <a:pPr marL="0" indent="0" algn="ctr">
              <a:buNone/>
            </a:pPr>
            <a:r>
              <a:rPr lang="en-US" b="1" dirty="0"/>
              <a:t>Civil Cases</a:t>
            </a:r>
            <a:endParaRPr lang="en-US" dirty="0"/>
          </a:p>
          <a:p>
            <a:pPr algn="just"/>
            <a:r>
              <a:rPr lang="en-US" dirty="0"/>
              <a:t>"Civil" cases are the cases in court that aren’t about breaking a criminal law (called a violation of criminal law). There are many different kinds of cases in Civil Court. You file a civil case, or "action" in Civil Court if you think you’ve been hurt, financially or physically. When you are hurt, it’s usually called a "tort". The Civil Court deals with things like car accidents, and contract disputes.</a:t>
            </a:r>
          </a:p>
          <a:p>
            <a:endParaRPr lang="en-US" dirty="0"/>
          </a:p>
        </p:txBody>
      </p:sp>
      <p:sp>
        <p:nvSpPr>
          <p:cNvPr id="12" name="Content Placeholder 5">
            <a:extLst>
              <a:ext uri="{FF2B5EF4-FFF2-40B4-BE49-F238E27FC236}">
                <a16:creationId xmlns:a16="http://schemas.microsoft.com/office/drawing/2014/main" id="{558C1122-8C04-4D74-9504-F3EFFB1DDF18}"/>
              </a:ext>
            </a:extLst>
          </p:cNvPr>
          <p:cNvSpPr>
            <a:spLocks noGrp="1"/>
          </p:cNvSpPr>
          <p:nvPr>
            <p:ph sz="quarter" idx="4"/>
          </p:nvPr>
        </p:nvSpPr>
        <p:spPr>
          <a:xfrm>
            <a:off x="6249988" y="2819400"/>
            <a:ext cx="5483225" cy="3352800"/>
          </a:xfrm>
        </p:spPr>
        <p:txBody>
          <a:bodyPr>
            <a:normAutofit fontScale="77500" lnSpcReduction="20000"/>
          </a:bodyPr>
          <a:lstStyle/>
          <a:p>
            <a:pPr marL="0" indent="0" algn="ctr">
              <a:buNone/>
            </a:pPr>
            <a:r>
              <a:rPr lang="en-US" dirty="0"/>
              <a:t>Criminal Cases</a:t>
            </a:r>
          </a:p>
          <a:p>
            <a:pPr algn="just"/>
            <a:r>
              <a:rPr lang="en-US" dirty="0"/>
              <a:t>If the State thinks you have committed a crime, the District Attorney’s Office, representing the State, may bring criminal charges against you. Only the State – not another person or agency – can charge you with a criminal violation. There are 3 different kinds of criminal cases: infraction, misdemeanors and felonies.</a:t>
            </a:r>
          </a:p>
          <a:p>
            <a:pPr lvl="1" algn="just"/>
            <a:r>
              <a:rPr lang="en-US" dirty="0"/>
              <a:t>An infraction is a minor violation. Some traffic violations are infractions. A misdemeanor is a more serious crime that can be punished by up to 1 year in jail.</a:t>
            </a:r>
          </a:p>
          <a:p>
            <a:pPr lvl="1" algn="just"/>
            <a:r>
              <a:rPr lang="en-US" dirty="0"/>
              <a:t>A felony is the most serious kind of crime. If you are found guilty, you can be sent to state prison or receive the death penalty. </a:t>
            </a:r>
          </a:p>
        </p:txBody>
      </p:sp>
    </p:spTree>
    <p:extLst>
      <p:ext uri="{BB962C8B-B14F-4D97-AF65-F5344CB8AC3E}">
        <p14:creationId xmlns:p14="http://schemas.microsoft.com/office/powerpoint/2010/main" val="18793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California Civil Court System</a:t>
            </a:r>
          </a:p>
        </p:txBody>
      </p:sp>
      <p:sp>
        <p:nvSpPr>
          <p:cNvPr id="3" name="Text Placeholder 2"/>
          <p:cNvSpPr>
            <a:spLocks noGrp="1"/>
          </p:cNvSpPr>
          <p:nvPr>
            <p:ph type="body" idx="1"/>
          </p:nvPr>
        </p:nvSpPr>
        <p:spPr>
          <a:xfrm>
            <a:off x="1522412" y="1905000"/>
            <a:ext cx="9143999" cy="762000"/>
          </a:xfrm>
        </p:spPr>
        <p:txBody>
          <a:bodyPr>
            <a:normAutofit/>
          </a:bodyPr>
          <a:lstStyle/>
          <a:p>
            <a:r>
              <a:rPr lang="en-US" dirty="0"/>
              <a:t>In California, the civil courts are divided into two systems: federal and state. California has two types of state courts:</a:t>
            </a:r>
          </a:p>
        </p:txBody>
      </p:sp>
      <p:sp>
        <p:nvSpPr>
          <p:cNvPr id="6" name="Content Placeholder 5">
            <a:extLst>
              <a:ext uri="{FF2B5EF4-FFF2-40B4-BE49-F238E27FC236}">
                <a16:creationId xmlns:a16="http://schemas.microsoft.com/office/drawing/2014/main" id="{316B95A4-FDF9-438A-94E9-6C082DF5CA95}"/>
              </a:ext>
            </a:extLst>
          </p:cNvPr>
          <p:cNvSpPr>
            <a:spLocks noGrp="1"/>
          </p:cNvSpPr>
          <p:nvPr>
            <p:ph sz="half" idx="2"/>
          </p:nvPr>
        </p:nvSpPr>
        <p:spPr>
          <a:xfrm>
            <a:off x="379412" y="2819399"/>
            <a:ext cx="5559553" cy="3352801"/>
          </a:xfrm>
        </p:spPr>
        <p:txBody>
          <a:bodyPr>
            <a:normAutofit fontScale="92500" lnSpcReduction="10000"/>
          </a:bodyPr>
          <a:lstStyle/>
          <a:p>
            <a:pPr marL="0" indent="0" algn="ctr">
              <a:buNone/>
            </a:pPr>
            <a:r>
              <a:rPr lang="en-US" dirty="0"/>
              <a:t>Trial Courts</a:t>
            </a:r>
          </a:p>
          <a:p>
            <a:pPr algn="just"/>
            <a:r>
              <a:rPr lang="en-US" dirty="0"/>
              <a:t>Trial Courts are also called "Superior Courts.” In the Trial Courts, a judge, and sometimes a jury, hears testimony and evidence and decides a case by applying the law to the facts of the case. Superior Courts handle:</a:t>
            </a:r>
          </a:p>
          <a:p>
            <a:pPr lvl="1" algn="just"/>
            <a:r>
              <a:rPr lang="en-US" dirty="0"/>
              <a:t>All civil cases (family law, probate, juvenile, and other civil cases)</a:t>
            </a:r>
          </a:p>
          <a:p>
            <a:pPr lvl="1" algn="just"/>
            <a:r>
              <a:rPr lang="en-US" dirty="0"/>
              <a:t>Appeals of small claims cases and other civil cases worth $25,000 or less</a:t>
            </a:r>
          </a:p>
          <a:p>
            <a:endParaRPr lang="en-US" dirty="0"/>
          </a:p>
        </p:txBody>
      </p:sp>
      <p:sp>
        <p:nvSpPr>
          <p:cNvPr id="12" name="Content Placeholder 5">
            <a:extLst>
              <a:ext uri="{FF2B5EF4-FFF2-40B4-BE49-F238E27FC236}">
                <a16:creationId xmlns:a16="http://schemas.microsoft.com/office/drawing/2014/main" id="{558C1122-8C04-4D74-9504-F3EFFB1DDF18}"/>
              </a:ext>
            </a:extLst>
          </p:cNvPr>
          <p:cNvSpPr>
            <a:spLocks noGrp="1"/>
          </p:cNvSpPr>
          <p:nvPr>
            <p:ph sz="quarter" idx="4"/>
          </p:nvPr>
        </p:nvSpPr>
        <p:spPr>
          <a:xfrm>
            <a:off x="6249988" y="2819400"/>
            <a:ext cx="5483225" cy="3352800"/>
          </a:xfrm>
        </p:spPr>
        <p:txBody>
          <a:bodyPr>
            <a:normAutofit fontScale="77500" lnSpcReduction="20000"/>
          </a:bodyPr>
          <a:lstStyle/>
          <a:p>
            <a:pPr marL="0" indent="0" algn="ctr">
              <a:buNone/>
            </a:pPr>
            <a:r>
              <a:rPr lang="en-US" dirty="0"/>
              <a:t>Appellate Courts</a:t>
            </a:r>
          </a:p>
          <a:p>
            <a:pPr algn="just"/>
            <a:r>
              <a:rPr lang="en-US" dirty="0"/>
              <a:t>The Courts of Appeal are California's intermediate courts of review. People who are not satisfied with a Trial Court decision can appeal their case in an Appellate Court. When they "appeal", they ask a higher-level court to change what the Trial Court decided. The role of the Courts of Appeal is not to give new trials, but to review the Superior Court record (court files and transcripts) to decide if legal errors were made.</a:t>
            </a:r>
          </a:p>
          <a:p>
            <a:pPr algn="just"/>
            <a:r>
              <a:rPr lang="en-US" dirty="0"/>
              <a:t>The Supreme Court is the state's highest court. It can review cases decided by the Courts of Appeal.</a:t>
            </a:r>
          </a:p>
        </p:txBody>
      </p:sp>
    </p:spTree>
    <p:extLst>
      <p:ext uri="{BB962C8B-B14F-4D97-AF65-F5344CB8AC3E}">
        <p14:creationId xmlns:p14="http://schemas.microsoft.com/office/powerpoint/2010/main" val="42817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Stages of a Civil Lawsuit</a:t>
            </a:r>
          </a:p>
        </p:txBody>
      </p:sp>
      <p:sp>
        <p:nvSpPr>
          <p:cNvPr id="14" name="Content Placeholder 13"/>
          <p:cNvSpPr>
            <a:spLocks noGrp="1"/>
          </p:cNvSpPr>
          <p:nvPr>
            <p:ph idx="1"/>
          </p:nvPr>
        </p:nvSpPr>
        <p:spPr/>
        <p:txBody>
          <a:bodyPr/>
          <a:lstStyle/>
          <a:p>
            <a:pPr marL="457200" indent="-457200">
              <a:buFont typeface="+mj-lt"/>
              <a:buAutoNum type="arabicPeriod"/>
            </a:pPr>
            <a:r>
              <a:rPr lang="en-US" dirty="0"/>
              <a:t>Client Retention</a:t>
            </a:r>
          </a:p>
          <a:p>
            <a:pPr marL="457200" indent="-457200">
              <a:buFont typeface="+mj-lt"/>
              <a:buAutoNum type="arabicPeriod"/>
            </a:pPr>
            <a:r>
              <a:rPr lang="en-US" dirty="0"/>
              <a:t>Pre-Litigation or Prefiling</a:t>
            </a:r>
          </a:p>
          <a:p>
            <a:pPr marL="457200" indent="-457200">
              <a:buFont typeface="+mj-lt"/>
              <a:buAutoNum type="arabicPeriod"/>
            </a:pPr>
            <a:r>
              <a:rPr lang="en-US" dirty="0"/>
              <a:t>Litigation</a:t>
            </a:r>
          </a:p>
          <a:p>
            <a:pPr marL="0" indent="0">
              <a:buNone/>
            </a:pPr>
            <a:endParaRPr lang="en-US" dirty="0"/>
          </a:p>
          <a:p>
            <a:pPr marL="0" indent="0">
              <a:buNone/>
            </a:pPr>
            <a:r>
              <a:rPr lang="en-US" dirty="0"/>
              <a:t>4.    Trial</a:t>
            </a:r>
          </a:p>
          <a:p>
            <a:pPr marL="0" indent="0">
              <a:buNone/>
            </a:pPr>
            <a:r>
              <a:rPr lang="en-US" dirty="0"/>
              <a:t>5.    Post-Trial</a:t>
            </a:r>
          </a:p>
        </p:txBody>
      </p:sp>
      <p:cxnSp>
        <p:nvCxnSpPr>
          <p:cNvPr id="5" name="Straight Connector 4">
            <a:extLst>
              <a:ext uri="{FF2B5EF4-FFF2-40B4-BE49-F238E27FC236}">
                <a16:creationId xmlns:a16="http://schemas.microsoft.com/office/drawing/2014/main" id="{A52C6BF8-FF88-4028-82FE-B9B5A7D87F9F}"/>
              </a:ext>
            </a:extLst>
          </p:cNvPr>
          <p:cNvCxnSpPr/>
          <p:nvPr/>
        </p:nvCxnSpPr>
        <p:spPr>
          <a:xfrm>
            <a:off x="1522412" y="3810000"/>
            <a:ext cx="3886200" cy="0"/>
          </a:xfrm>
          <a:prstGeom prst="line">
            <a:avLst/>
          </a:prstGeom>
          <a:ln w="25400">
            <a:solidFill>
              <a:schemeClr val="accent1"/>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08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66F9-27EC-428C-BA03-58F2511336D7}"/>
              </a:ext>
            </a:extLst>
          </p:cNvPr>
          <p:cNvSpPr>
            <a:spLocks noGrp="1"/>
          </p:cNvSpPr>
          <p:nvPr>
            <p:ph type="title"/>
          </p:nvPr>
        </p:nvSpPr>
        <p:spPr/>
        <p:txBody>
          <a:bodyPr/>
          <a:lstStyle/>
          <a:p>
            <a:r>
              <a:rPr lang="en-US" dirty="0"/>
              <a:t>Stage 1 – Client Retention</a:t>
            </a:r>
          </a:p>
        </p:txBody>
      </p:sp>
      <p:sp>
        <p:nvSpPr>
          <p:cNvPr id="3" name="Text Placeholder 2">
            <a:extLst>
              <a:ext uri="{FF2B5EF4-FFF2-40B4-BE49-F238E27FC236}">
                <a16:creationId xmlns:a16="http://schemas.microsoft.com/office/drawing/2014/main" id="{9107DD0C-D45E-4DDB-BBE2-1DE5E1DB811A}"/>
              </a:ext>
            </a:extLst>
          </p:cNvPr>
          <p:cNvSpPr>
            <a:spLocks noGrp="1"/>
          </p:cNvSpPr>
          <p:nvPr>
            <p:ph type="body" sz="half" idx="2"/>
          </p:nvPr>
        </p:nvSpPr>
        <p:spPr>
          <a:xfrm>
            <a:off x="455612" y="1676400"/>
            <a:ext cx="3810000" cy="4167188"/>
          </a:xfrm>
        </p:spPr>
        <p:txBody>
          <a:bodyPr>
            <a:normAutofit lnSpcReduction="10000"/>
          </a:bodyPr>
          <a:lstStyle/>
          <a:p>
            <a:pPr marL="285750" indent="-285750" algn="just">
              <a:buFont typeface="Arial" panose="020B0604020202020204" pitchFamily="34" charset="0"/>
              <a:buChar char="•"/>
            </a:pPr>
            <a:r>
              <a:rPr lang="en-US" sz="1800" b="1" dirty="0"/>
              <a:t>Client Retention</a:t>
            </a:r>
            <a:r>
              <a:rPr lang="en-US" sz="1800" dirty="0"/>
              <a:t> begins when you first consider representing a potential client. </a:t>
            </a:r>
          </a:p>
          <a:p>
            <a:pPr marL="285750" indent="-285750" algn="just">
              <a:buFont typeface="Arial" panose="020B0604020202020204" pitchFamily="34" charset="0"/>
              <a:buChar char="•"/>
            </a:pPr>
            <a:r>
              <a:rPr lang="en-US" sz="1800" dirty="0"/>
              <a:t>You must determine whether or not you would like to retain the client and represent them in their case .</a:t>
            </a:r>
          </a:p>
          <a:p>
            <a:pPr marL="285750" indent="-285750" algn="just">
              <a:buFont typeface="Arial" panose="020B0604020202020204" pitchFamily="34" charset="0"/>
              <a:buChar char="•"/>
            </a:pPr>
            <a:r>
              <a:rPr lang="en-US" sz="1800" dirty="0"/>
              <a:t>It is important to thoroughly investigate the law and facts regarding the potential client’s case before retaining them.</a:t>
            </a:r>
          </a:p>
          <a:p>
            <a:pPr marL="285750" indent="-285750" algn="just">
              <a:buFont typeface="Arial" panose="020B0604020202020204" pitchFamily="34" charset="0"/>
              <a:buChar char="•"/>
            </a:pPr>
            <a:r>
              <a:rPr lang="en-US" sz="1800" dirty="0"/>
              <a:t>If you determine that you would like to represent a potential client, you must take steps to formally retain them.</a:t>
            </a:r>
            <a:endParaRPr lang="en-US" dirty="0"/>
          </a:p>
        </p:txBody>
      </p:sp>
      <p:pic>
        <p:nvPicPr>
          <p:cNvPr id="8" name="Content Placeholder 7">
            <a:extLst>
              <a:ext uri="{FF2B5EF4-FFF2-40B4-BE49-F238E27FC236}">
                <a16:creationId xmlns:a16="http://schemas.microsoft.com/office/drawing/2014/main" id="{BA6CCBCA-51E9-4C74-BA69-CCF14EA95E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0113" y="2048080"/>
            <a:ext cx="5668962" cy="3752440"/>
          </a:xfrm>
        </p:spPr>
      </p:pic>
    </p:spTree>
    <p:extLst>
      <p:ext uri="{BB962C8B-B14F-4D97-AF65-F5344CB8AC3E}">
        <p14:creationId xmlns:p14="http://schemas.microsoft.com/office/powerpoint/2010/main" val="16032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66F9-27EC-428C-BA03-58F2511336D7}"/>
              </a:ext>
            </a:extLst>
          </p:cNvPr>
          <p:cNvSpPr>
            <a:spLocks noGrp="1"/>
          </p:cNvSpPr>
          <p:nvPr>
            <p:ph type="title"/>
          </p:nvPr>
        </p:nvSpPr>
        <p:spPr/>
        <p:txBody>
          <a:bodyPr/>
          <a:lstStyle/>
          <a:p>
            <a:r>
              <a:rPr lang="en-US" dirty="0"/>
              <a:t>Stage 2 – Pre-Litigation or Prefiling</a:t>
            </a:r>
          </a:p>
        </p:txBody>
      </p:sp>
      <p:sp>
        <p:nvSpPr>
          <p:cNvPr id="3" name="Text Placeholder 2">
            <a:extLst>
              <a:ext uri="{FF2B5EF4-FFF2-40B4-BE49-F238E27FC236}">
                <a16:creationId xmlns:a16="http://schemas.microsoft.com/office/drawing/2014/main" id="{9107DD0C-D45E-4DDB-BBE2-1DE5E1DB811A}"/>
              </a:ext>
            </a:extLst>
          </p:cNvPr>
          <p:cNvSpPr>
            <a:spLocks noGrp="1"/>
          </p:cNvSpPr>
          <p:nvPr>
            <p:ph type="body" sz="half" idx="2"/>
          </p:nvPr>
        </p:nvSpPr>
        <p:spPr>
          <a:xfrm>
            <a:off x="455612" y="1676400"/>
            <a:ext cx="3581401" cy="4167188"/>
          </a:xfrm>
        </p:spPr>
        <p:txBody>
          <a:bodyPr>
            <a:normAutofit/>
          </a:bodyPr>
          <a:lstStyle/>
          <a:p>
            <a:pPr marL="285750" indent="-285750" algn="just">
              <a:buFont typeface="Arial" panose="020B0604020202020204" pitchFamily="34" charset="0"/>
              <a:buChar char="•"/>
            </a:pPr>
            <a:r>
              <a:rPr lang="en-US" b="1" dirty="0"/>
              <a:t>Pre-Litigation </a:t>
            </a:r>
            <a:r>
              <a:rPr lang="en-US" dirty="0"/>
              <a:t>takes place from the moment a client is retained until a formal lawsuit is filed.</a:t>
            </a:r>
          </a:p>
          <a:p>
            <a:pPr marL="285750" indent="-285750" algn="just">
              <a:buFont typeface="Arial" panose="020B0604020202020204" pitchFamily="34" charset="0"/>
              <a:buChar char="•"/>
            </a:pPr>
            <a:r>
              <a:rPr lang="en-US" dirty="0"/>
              <a:t>Prior to filing a lawsuit, you should investigate as much factual evidence about the case in order to determine:</a:t>
            </a:r>
          </a:p>
          <a:p>
            <a:pPr marL="628650" lvl="1" indent="-171450" algn="just">
              <a:buFont typeface="Arial" panose="020B0604020202020204" pitchFamily="34" charset="0"/>
              <a:buChar char="•"/>
            </a:pPr>
            <a:r>
              <a:rPr lang="en-US" dirty="0"/>
              <a:t>Who has standing to file the lawsuit.</a:t>
            </a:r>
          </a:p>
          <a:p>
            <a:pPr marL="628650" lvl="1" indent="-171450" algn="just">
              <a:buFont typeface="Arial" panose="020B0604020202020204" pitchFamily="34" charset="0"/>
              <a:buChar char="•"/>
            </a:pPr>
            <a:r>
              <a:rPr lang="en-US" dirty="0"/>
              <a:t>Who the lawsuit can be against.</a:t>
            </a:r>
          </a:p>
          <a:p>
            <a:pPr marL="628650" lvl="1" indent="-171450" algn="just">
              <a:buFont typeface="Arial" panose="020B0604020202020204" pitchFamily="34" charset="0"/>
              <a:buChar char="•"/>
            </a:pPr>
            <a:r>
              <a:rPr lang="en-US" dirty="0"/>
              <a:t>When to file the case.</a:t>
            </a:r>
          </a:p>
          <a:p>
            <a:pPr marL="628650" lvl="1" indent="-171450" algn="just">
              <a:buFont typeface="Arial" panose="020B0604020202020204" pitchFamily="34" charset="0"/>
              <a:buChar char="•"/>
            </a:pPr>
            <a:r>
              <a:rPr lang="en-US" dirty="0"/>
              <a:t>Where to file the case.</a:t>
            </a:r>
          </a:p>
          <a:p>
            <a:pPr marL="628650" lvl="1" indent="-171450" algn="just">
              <a:buFont typeface="Arial" panose="020B0604020202020204" pitchFamily="34" charset="0"/>
              <a:buChar char="•"/>
            </a:pPr>
            <a:r>
              <a:rPr lang="en-US" dirty="0"/>
              <a:t>Whether to file the case.</a:t>
            </a:r>
          </a:p>
          <a:p>
            <a:pPr marL="285750" indent="-285750" algn="just">
              <a:buFont typeface="Arial" panose="020B0604020202020204" pitchFamily="34" charset="0"/>
              <a:buChar char="•"/>
            </a:pPr>
            <a:r>
              <a:rPr lang="en-US" dirty="0"/>
              <a:t>Cases often settle during pre-litigation, which may save everyone involved significant time and expense of going through the litigation process.</a:t>
            </a:r>
          </a:p>
        </p:txBody>
      </p:sp>
      <p:pic>
        <p:nvPicPr>
          <p:cNvPr id="12" name="Content Placeholder 11">
            <a:extLst>
              <a:ext uri="{FF2B5EF4-FFF2-40B4-BE49-F238E27FC236}">
                <a16:creationId xmlns:a16="http://schemas.microsoft.com/office/drawing/2014/main" id="{C4B3ED2A-7ADF-4157-BB17-C24F6F221A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3119" y="1905000"/>
            <a:ext cx="4962949" cy="4038600"/>
          </a:xfrm>
        </p:spPr>
      </p:pic>
    </p:spTree>
    <p:extLst>
      <p:ext uri="{BB962C8B-B14F-4D97-AF65-F5344CB8AC3E}">
        <p14:creationId xmlns:p14="http://schemas.microsoft.com/office/powerpoint/2010/main" val="278502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D327-FEBE-42BA-9EE2-8A6EADBA80EE}"/>
              </a:ext>
            </a:extLst>
          </p:cNvPr>
          <p:cNvSpPr>
            <a:spLocks noGrp="1"/>
          </p:cNvSpPr>
          <p:nvPr>
            <p:ph type="title"/>
          </p:nvPr>
        </p:nvSpPr>
        <p:spPr/>
        <p:txBody>
          <a:bodyPr/>
          <a:lstStyle/>
          <a:p>
            <a:r>
              <a:rPr lang="en-US" dirty="0"/>
              <a:t>Stage 3 – Litigation</a:t>
            </a:r>
          </a:p>
        </p:txBody>
      </p:sp>
      <p:sp>
        <p:nvSpPr>
          <p:cNvPr id="4" name="Text Placeholder 3">
            <a:extLst>
              <a:ext uri="{FF2B5EF4-FFF2-40B4-BE49-F238E27FC236}">
                <a16:creationId xmlns:a16="http://schemas.microsoft.com/office/drawing/2014/main" id="{FD7ADF99-1F22-4CFE-916B-1FB5F435096D}"/>
              </a:ext>
            </a:extLst>
          </p:cNvPr>
          <p:cNvSpPr>
            <a:spLocks noGrp="1"/>
          </p:cNvSpPr>
          <p:nvPr>
            <p:ph type="body" sz="half" idx="2"/>
          </p:nvPr>
        </p:nvSpPr>
        <p:spPr>
          <a:xfrm>
            <a:off x="7905958" y="1985847"/>
            <a:ext cx="3751053" cy="4169101"/>
          </a:xfrm>
        </p:spPr>
        <p:txBody>
          <a:bodyPr/>
          <a:lstStyle/>
          <a:p>
            <a:pPr algn="just"/>
            <a:r>
              <a:rPr lang="en-US" sz="2000" b="1" dirty="0"/>
              <a:t>Litigation</a:t>
            </a:r>
            <a:r>
              <a:rPr lang="en-US" sz="2000" dirty="0"/>
              <a:t> begins when a plaintiff initiates a lawsuit by filing a Complaint. </a:t>
            </a:r>
          </a:p>
          <a:p>
            <a:endParaRPr lang="en-US" sz="2000" dirty="0"/>
          </a:p>
          <a:p>
            <a:endParaRPr lang="en-US" sz="2000" dirty="0"/>
          </a:p>
          <a:p>
            <a:pPr algn="just"/>
            <a:r>
              <a:rPr lang="en-US" sz="2000" dirty="0"/>
              <a:t>To the left is a flow chart showing how a civil case moves through the court system.</a:t>
            </a:r>
            <a:endParaRPr lang="en-US" dirty="0"/>
          </a:p>
          <a:p>
            <a:pPr algn="just"/>
            <a:endParaRPr lang="en-US" dirty="0"/>
          </a:p>
          <a:p>
            <a:pPr algn="just"/>
            <a:endParaRPr lang="en-US" dirty="0"/>
          </a:p>
          <a:p>
            <a:pPr algn="just"/>
            <a:endParaRPr lang="en-US" dirty="0"/>
          </a:p>
          <a:p>
            <a:endParaRPr lang="en-US" dirty="0"/>
          </a:p>
        </p:txBody>
      </p:sp>
      <p:pic>
        <p:nvPicPr>
          <p:cNvPr id="10" name="Content Placeholder 5">
            <a:extLst>
              <a:ext uri="{FF2B5EF4-FFF2-40B4-BE49-F238E27FC236}">
                <a16:creationId xmlns:a16="http://schemas.microsoft.com/office/drawing/2014/main" id="{A2EBC05C-AA7A-49CA-9520-773A460B4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3" y="1772055"/>
            <a:ext cx="4343400" cy="4321951"/>
          </a:xfrm>
          <a:prstGeom prst="rect">
            <a:avLst/>
          </a:prstGeom>
          <a:solidFill>
            <a:schemeClr val="bg1"/>
          </a:solidFill>
        </p:spPr>
      </p:pic>
    </p:spTree>
    <p:extLst>
      <p:ext uri="{BB962C8B-B14F-4D97-AF65-F5344CB8AC3E}">
        <p14:creationId xmlns:p14="http://schemas.microsoft.com/office/powerpoint/2010/main" val="34861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837</Words>
  <Application>Microsoft Office PowerPoint</Application>
  <PresentationFormat>Custom</PresentationFormat>
  <Paragraphs>120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Consolas</vt:lpstr>
      <vt:lpstr>Corbel</vt:lpstr>
      <vt:lpstr>Chalkboard 16x9</vt:lpstr>
      <vt:lpstr>Civil Pretrial Practice</vt:lpstr>
      <vt:lpstr>Required Text &amp; Course Materials</vt:lpstr>
      <vt:lpstr>Grading Criteria &amp; Evaluation</vt:lpstr>
      <vt:lpstr>The California Court System</vt:lpstr>
      <vt:lpstr>The California Civil Court System</vt:lpstr>
      <vt:lpstr>Stages of a Civil Lawsuit</vt:lpstr>
      <vt:lpstr>Stage 1 – Client Retention</vt:lpstr>
      <vt:lpstr>Stage 2 – Pre-Litigation or Prefiling</vt:lpstr>
      <vt:lpstr>Stage 3 – Litigation</vt:lpstr>
      <vt:lpstr>Stage 4 – Trial</vt:lpstr>
      <vt:lpstr>Stage 5 – Post-Trial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Daniel Selarz</dc:creator>
  <cp:lastModifiedBy>Daniel E. Selarz</cp:lastModifiedBy>
  <cp:revision>52</cp:revision>
  <dcterms:created xsi:type="dcterms:W3CDTF">2017-08-13T19:25:03Z</dcterms:created>
  <dcterms:modified xsi:type="dcterms:W3CDTF">2019-07-02T23:31:42Z</dcterms:modified>
</cp:coreProperties>
</file>