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8" r:id="rId3"/>
    <p:sldId id="261" r:id="rId4"/>
    <p:sldId id="265" r:id="rId5"/>
    <p:sldId id="262" r:id="rId6"/>
    <p:sldId id="267" r:id="rId7"/>
    <p:sldId id="264" r:id="rId8"/>
    <p:sldId id="263" r:id="rId9"/>
    <p:sldId id="269" r:id="rId10"/>
    <p:sldId id="260" r:id="rId11"/>
    <p:sldId id="271" r:id="rId12"/>
    <p:sldId id="266" r:id="rId13"/>
    <p:sldId id="272" r:id="rId14"/>
    <p:sldId id="273" r:id="rId15"/>
    <p:sldId id="274"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53852B-7C80-49E8-B79F-542FA9E660AF}" v="4" dt="2018-10-18T21:44:08.879"/>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24" autoAdjust="0"/>
    <p:restoredTop sz="94599" autoAdjust="0"/>
  </p:normalViewPr>
  <p:slideViewPr>
    <p:cSldViewPr>
      <p:cViewPr varScale="1">
        <p:scale>
          <a:sx n="53" d="100"/>
          <a:sy n="53" d="100"/>
        </p:scale>
        <p:origin x="108" y="882"/>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elarz" userId="7366b0ac539b5a61" providerId="LiveId" clId="{B153852B-7C80-49E8-B79F-542FA9E660AF}"/>
    <pc:docChg chg="addSld delSld modSld">
      <pc:chgData name="Daniel Selarz" userId="7366b0ac539b5a61" providerId="LiveId" clId="{B153852B-7C80-49E8-B79F-542FA9E660AF}" dt="2018-10-18T21:44:24.533" v="5" actId="2696"/>
      <pc:docMkLst>
        <pc:docMk/>
      </pc:docMkLst>
      <pc:sldChg chg="modSp">
        <pc:chgData name="Daniel Selarz" userId="7366b0ac539b5a61" providerId="LiveId" clId="{B153852B-7C80-49E8-B79F-542FA9E660AF}" dt="2018-10-18T21:43:35.147" v="3"/>
        <pc:sldMkLst>
          <pc:docMk/>
          <pc:sldMk cId="1920111014" sldId="256"/>
        </pc:sldMkLst>
        <pc:spChg chg="mod">
          <ac:chgData name="Daniel Selarz" userId="7366b0ac539b5a61" providerId="LiveId" clId="{B153852B-7C80-49E8-B79F-542FA9E660AF}" dt="2018-10-18T21:43:35.147" v="3"/>
          <ac:spMkLst>
            <pc:docMk/>
            <pc:sldMk cId="1920111014" sldId="256"/>
            <ac:spMk id="3" creationId="{00000000-0000-0000-0000-000000000000}"/>
          </ac:spMkLst>
        </pc:spChg>
      </pc:sldChg>
      <pc:sldChg chg="add">
        <pc:chgData name="Daniel Selarz" userId="7366b0ac539b5a61" providerId="LiveId" clId="{B153852B-7C80-49E8-B79F-542FA9E660AF}" dt="2018-10-18T21:44:08.871" v="4"/>
        <pc:sldMkLst>
          <pc:docMk/>
          <pc:sldMk cId="3720480383" sldId="260"/>
        </pc:sldMkLst>
      </pc:sldChg>
      <pc:sldChg chg="add">
        <pc:chgData name="Daniel Selarz" userId="7366b0ac539b5a61" providerId="LiveId" clId="{B153852B-7C80-49E8-B79F-542FA9E660AF}" dt="2018-10-18T21:44:08.871" v="4"/>
        <pc:sldMkLst>
          <pc:docMk/>
          <pc:sldMk cId="1584074790" sldId="266"/>
        </pc:sldMkLst>
      </pc:sldChg>
      <pc:sldChg chg="add del">
        <pc:chgData name="Daniel Selarz" userId="7366b0ac539b5a61" providerId="LiveId" clId="{B153852B-7C80-49E8-B79F-542FA9E660AF}" dt="2018-10-18T21:44:24.533" v="5" actId="2696"/>
        <pc:sldMkLst>
          <pc:docMk/>
          <pc:sldMk cId="456065123" sldId="270"/>
        </pc:sldMkLst>
      </pc:sldChg>
      <pc:sldChg chg="add">
        <pc:chgData name="Daniel Selarz" userId="7366b0ac539b5a61" providerId="LiveId" clId="{B153852B-7C80-49E8-B79F-542FA9E660AF}" dt="2018-10-18T21:44:08.871" v="4"/>
        <pc:sldMkLst>
          <pc:docMk/>
          <pc:sldMk cId="316209022" sldId="271"/>
        </pc:sldMkLst>
      </pc:sldChg>
      <pc:sldChg chg="add">
        <pc:chgData name="Daniel Selarz" userId="7366b0ac539b5a61" providerId="LiveId" clId="{B153852B-7C80-49E8-B79F-542FA9E660AF}" dt="2018-10-18T21:44:08.871" v="4"/>
        <pc:sldMkLst>
          <pc:docMk/>
          <pc:sldMk cId="2386922560" sldId="272"/>
        </pc:sldMkLst>
      </pc:sldChg>
      <pc:sldChg chg="add">
        <pc:chgData name="Daniel Selarz" userId="7366b0ac539b5a61" providerId="LiveId" clId="{B153852B-7C80-49E8-B79F-542FA9E660AF}" dt="2018-10-18T21:44:08.871" v="4"/>
        <pc:sldMkLst>
          <pc:docMk/>
          <pc:sldMk cId="508546855" sldId="273"/>
        </pc:sldMkLst>
      </pc:sldChg>
      <pc:sldChg chg="add">
        <pc:chgData name="Daniel Selarz" userId="7366b0ac539b5a61" providerId="LiveId" clId="{B153852B-7C80-49E8-B79F-542FA9E660AF}" dt="2018-10-18T21:44:08.871" v="4"/>
        <pc:sldMkLst>
          <pc:docMk/>
          <pc:sldMk cId="2786073718"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10/18/2018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10/18/2018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10/18/2018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10/18/2018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10/18/2018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10/18/2018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10/18/2018</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10/18/2018</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10/18/2018</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10/18/2018</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10/18/2018</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10/18/2018</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10/18/2018</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bWMnWsgQrd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KkntJc0wom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6wGfAqSUFo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aPetj5bh0Q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leginfo.legislature.ca.gov/faces/codes_displaySection.xhtml?lawCode=CCP&amp;sectionNum=2034.230." TargetMode="External"/><Relationship Id="rId2" Type="http://schemas.openxmlformats.org/officeDocument/2006/relationships/hyperlink" Target="http://leginfo.legislature.ca.gov/faces/codes_displaySection.xhtml?lawCode=CCP&amp;sectionNum=2034.220." TargetMode="External"/><Relationship Id="rId1" Type="http://schemas.openxmlformats.org/officeDocument/2006/relationships/slideLayout" Target="../slideLayouts/slideLayout2.xml"/><Relationship Id="rId5" Type="http://schemas.openxmlformats.org/officeDocument/2006/relationships/hyperlink" Target="http://leginfo.legislature.ca.gov/faces/codes_displaySection.xhtml?lawCode=CCP&amp;sectionNum=2024.030." TargetMode="External"/><Relationship Id="rId4" Type="http://schemas.openxmlformats.org/officeDocument/2006/relationships/hyperlink" Target="http://leginfo.legislature.ca.gov/faces/codes_displaySection.xhtml?lawCode=CCP&amp;sectionNum=2034.28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online.ceb.com/CalCodes/CCP/2034.010.html" TargetMode="External"/><Relationship Id="rId2" Type="http://schemas.openxmlformats.org/officeDocument/2006/relationships/hyperlink" Target="http://online.ceb.com/CalCodes/CCP/2034.230.html" TargetMode="External"/><Relationship Id="rId1" Type="http://schemas.openxmlformats.org/officeDocument/2006/relationships/slideLayout" Target="../slideLayouts/slideLayout2.xml"/><Relationship Id="rId5" Type="http://schemas.openxmlformats.org/officeDocument/2006/relationships/hyperlink" Target="http://online.ceb.com/CalCodes/CCP/2034.210.html" TargetMode="External"/><Relationship Id="rId4" Type="http://schemas.openxmlformats.org/officeDocument/2006/relationships/hyperlink" Target="https://ceb.com/h2g-expwit11_10_01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online.ceb.com/CalCodes/CCP/2034.210.html" TargetMode="External"/><Relationship Id="rId2" Type="http://schemas.openxmlformats.org/officeDocument/2006/relationships/hyperlink" Target="http://online.ceb.com/CalCodes/CCP/2034.260.html" TargetMode="External"/><Relationship Id="rId1" Type="http://schemas.openxmlformats.org/officeDocument/2006/relationships/slideLayout" Target="../slideLayouts/slideLayout2.xml"/><Relationship Id="rId6" Type="http://schemas.openxmlformats.org/officeDocument/2006/relationships/hyperlink" Target="http://online.ceb.com/CalCases/CA4/95CA4t1416.htm" TargetMode="External"/><Relationship Id="rId5" Type="http://schemas.openxmlformats.org/officeDocument/2006/relationships/hyperlink" Target="http://online.ceb.com/CalCases/C4/22C4t31.htm" TargetMode="External"/><Relationship Id="rId4" Type="http://schemas.openxmlformats.org/officeDocument/2006/relationships/hyperlink" Target="http://online.ceb.com/CalCodes/CCP/2034.430.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online.ceb.com/CalCodes/CCP/2034.260.html" TargetMode="External"/><Relationship Id="rId2" Type="http://schemas.openxmlformats.org/officeDocument/2006/relationships/hyperlink" Target="http://online.ceb.com/CalCodes/CCP/2034.210.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online.ceb.com/CalCodes/CCP/2034.280.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online.ceb.com/CalCodes/CCP/2034.300.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leginfo.legislature.ca.gov/faces/codes_displaySection.xhtml?lawCode=CCP&amp;sectionNum=2034.4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Civil Pretrial Practice</a:t>
            </a:r>
          </a:p>
        </p:txBody>
      </p:sp>
      <p:sp>
        <p:nvSpPr>
          <p:cNvPr id="3" name="Subtitle 2"/>
          <p:cNvSpPr>
            <a:spLocks noGrp="1"/>
          </p:cNvSpPr>
          <p:nvPr>
            <p:ph type="subTitle" idx="1"/>
          </p:nvPr>
        </p:nvSpPr>
        <p:spPr>
          <a:xfrm>
            <a:off x="1522413" y="5105400"/>
            <a:ext cx="10210799" cy="1066800"/>
          </a:xfrm>
        </p:spPr>
        <p:txBody>
          <a:bodyPr>
            <a:normAutofit/>
          </a:bodyPr>
          <a:lstStyle/>
          <a:p>
            <a:r>
              <a:rPr lang="en-US" dirty="0"/>
              <a:t>Expert Discovery; Introduction to Alternative Dispute Resolution</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p:txBody>
          <a:bodyPr/>
          <a:lstStyle/>
          <a:p>
            <a:r>
              <a:rPr lang="en-US" dirty="0"/>
              <a:t>Settlement and Alternative Dispute Resolution (“ADR”) Methods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905000"/>
            <a:ext cx="9601198" cy="4191000"/>
          </a:xfrm>
        </p:spPr>
        <p:txBody>
          <a:bodyPr>
            <a:noAutofit/>
          </a:bodyPr>
          <a:lstStyle/>
          <a:p>
            <a:pPr algn="just"/>
            <a:r>
              <a:rPr lang="en-US" dirty="0"/>
              <a:t>Alternative Dispute Resolution (ADR) is the general term applied to a wide variety of dispute resolution processes which are alternatives to lawsuits. </a:t>
            </a:r>
          </a:p>
          <a:p>
            <a:pPr algn="just"/>
            <a:r>
              <a:rPr lang="en-US" dirty="0"/>
              <a:t>Types of ADR processes include: </a:t>
            </a:r>
          </a:p>
          <a:p>
            <a:pPr marL="731520" lvl="1" indent="-457200" algn="just">
              <a:buFont typeface="+mj-lt"/>
              <a:buAutoNum type="arabicPeriod"/>
            </a:pPr>
            <a:r>
              <a:rPr lang="en-US" dirty="0"/>
              <a:t>Arbitration, </a:t>
            </a:r>
          </a:p>
          <a:p>
            <a:pPr marL="731520" lvl="1" indent="-457200" algn="just">
              <a:buFont typeface="+mj-lt"/>
              <a:buAutoNum type="arabicPeriod"/>
            </a:pPr>
            <a:r>
              <a:rPr lang="en-US" dirty="0"/>
              <a:t>Neutral Evaluation, </a:t>
            </a:r>
          </a:p>
          <a:p>
            <a:pPr marL="731520" lvl="1" indent="-457200" algn="just">
              <a:buFont typeface="+mj-lt"/>
              <a:buAutoNum type="arabicPeriod"/>
            </a:pPr>
            <a:r>
              <a:rPr lang="en-US" dirty="0"/>
              <a:t>Settlement Conferences, </a:t>
            </a:r>
          </a:p>
          <a:p>
            <a:pPr marL="731520" lvl="1" indent="-457200" algn="just">
              <a:buFont typeface="+mj-lt"/>
              <a:buAutoNum type="arabicPeriod"/>
            </a:pPr>
            <a:r>
              <a:rPr lang="en-US" dirty="0"/>
              <a:t>Mediation</a:t>
            </a:r>
          </a:p>
          <a:p>
            <a:pPr marL="274320" lvl="1" indent="0" algn="just">
              <a:buNone/>
            </a:pPr>
            <a:r>
              <a:rPr lang="en-US" dirty="0"/>
              <a:t>Others: Private Judging, Mini-trials, Negotiation.</a:t>
            </a:r>
            <a:endParaRPr lang="en-US" sz="900"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048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p:txBody>
          <a:bodyPr/>
          <a:lstStyle/>
          <a:p>
            <a:r>
              <a:rPr lang="en-US" dirty="0"/>
              <a:t>Settlement and Alternative Dispute Resolution (“ADR”) Methods - Benefits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905000"/>
            <a:ext cx="9601198" cy="4953000"/>
          </a:xfrm>
        </p:spPr>
        <p:txBody>
          <a:bodyPr>
            <a:normAutofit fontScale="55000" lnSpcReduction="20000"/>
          </a:bodyPr>
          <a:lstStyle/>
          <a:p>
            <a:pPr algn="just"/>
            <a:r>
              <a:rPr lang="en-US" sz="2700" b="1" dirty="0"/>
              <a:t>Save Time: </a:t>
            </a:r>
            <a:r>
              <a:rPr lang="en-US" sz="2700" dirty="0"/>
              <a:t>A dispute often can be settled or decided much sooner with ADR; often in a matter of months, even weeks, while bringing a lawsuit to trial can take a year or more.</a:t>
            </a:r>
          </a:p>
          <a:p>
            <a:pPr algn="just"/>
            <a:r>
              <a:rPr lang="en-US" sz="2700" b="1" dirty="0"/>
              <a:t>Save Money: </a:t>
            </a:r>
            <a:r>
              <a:rPr lang="en-US" sz="2700" dirty="0"/>
              <a:t>When cases are resolved earlier through ADR, the parties may save some of the money they would have spent on attorney fees, court costs, experts' fees, and other litigation expenses.</a:t>
            </a:r>
          </a:p>
          <a:p>
            <a:pPr algn="just"/>
            <a:r>
              <a:rPr lang="en-US" sz="2700" b="1" dirty="0"/>
              <a:t>Increase Control Over the Process and the Outcome: </a:t>
            </a:r>
            <a:r>
              <a:rPr lang="en-US" sz="2700" dirty="0"/>
              <a:t>In ADR, parties typically play a greater role in shaping both the process and its outcome. In most ADR processes, parties have more opportunity to tell their side of the story than they do at trial. Some ADR processes, such as mediation, allow the parties to fashion creative resolutions that are not available in a trial. Other ADR processes, such as arbitration, allow the parties to choose an expert in a particular field to decide the dispute.</a:t>
            </a:r>
          </a:p>
          <a:p>
            <a:pPr algn="just"/>
            <a:r>
              <a:rPr lang="en-US" sz="2700" b="1" dirty="0"/>
              <a:t>Preserve Relationships: </a:t>
            </a:r>
            <a:r>
              <a:rPr lang="en-US" sz="2700" dirty="0"/>
              <a:t>ADR can be a less adversarial and hostile way to resolve a dispute. For example, an experienced mediator can help the parties effectively communicate their needs and point of view to the other side. This can be an important advantage where the parties have a relationship to preserve.</a:t>
            </a:r>
          </a:p>
          <a:p>
            <a:pPr algn="just"/>
            <a:r>
              <a:rPr lang="en-US" sz="2700" b="1" dirty="0"/>
              <a:t>Increase Satisfaction: </a:t>
            </a:r>
            <a:r>
              <a:rPr lang="en-US" sz="2700" dirty="0"/>
              <a:t>In a trial, there is typically a winner and a loser. The loser is not likely to be happy, and even the winner may not be completely satisfied with the outcome. ADR can help the parties find win-win solutions and achieve their real goals. This, along with all of ADR's other potential advantages, may increase the parties' overall satisfaction with both the dispute resolution process and the outcome.</a:t>
            </a:r>
          </a:p>
          <a:p>
            <a:pPr algn="just"/>
            <a:r>
              <a:rPr lang="en-US" sz="2700" b="1" dirty="0"/>
              <a:t>Improve Attorney-Client Relationships: </a:t>
            </a:r>
            <a:r>
              <a:rPr lang="en-US" sz="2700" dirty="0"/>
              <a:t>Attorneys may also benefit from ADR by being seen as problem-solvers rather than combatants. Quick, cost-effective, and satisfying resolutions are likely to produce happier clients and thus generate repeat business from clients and referrals of their friends and associates.</a:t>
            </a:r>
          </a:p>
          <a:p>
            <a:pPr marL="0" indent="0">
              <a:buNone/>
            </a:pPr>
            <a:br>
              <a:rPr lang="en-US" dirty="0"/>
            </a:br>
            <a:br>
              <a:rPr lang="en-US" dirty="0"/>
            </a:br>
            <a:endParaRPr lang="en-US"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209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p:txBody>
          <a:bodyPr/>
          <a:lstStyle/>
          <a:p>
            <a:r>
              <a:rPr lang="en-US" dirty="0"/>
              <a:t>Settlement and Alternative Dispute Resolution (“ADR”) Methods - Arbitration</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828800"/>
            <a:ext cx="9601198" cy="3733800"/>
          </a:xfrm>
        </p:spPr>
        <p:txBody>
          <a:bodyPr>
            <a:noAutofit/>
          </a:bodyPr>
          <a:lstStyle/>
          <a:p>
            <a:pPr marL="0" indent="0" algn="just">
              <a:buNone/>
            </a:pPr>
            <a:r>
              <a:rPr lang="en-US" sz="2000" dirty="0"/>
              <a:t>Judicial arbitration is a process in which cases are assigned to an attorney or retired judge, sitting as an impartial Arbitrator, to conduct an informal </a:t>
            </a:r>
            <a:r>
              <a:rPr lang="en-US" sz="2000" i="1" dirty="0"/>
              <a:t>mini-trial</a:t>
            </a:r>
            <a:r>
              <a:rPr lang="en-US" sz="2000" dirty="0"/>
              <a:t>.</a:t>
            </a:r>
          </a:p>
          <a:p>
            <a:pPr algn="just"/>
            <a:r>
              <a:rPr lang="en-US" sz="2000" dirty="0"/>
              <a:t>In arbitration, each side in the dispute presents its case, including evidence, to the arbitrator. The arbitrator issues a decision called an Award of Arbitrator based on the evidence just as a judge would, within a time frame set by the Court. Although evidence is presented, arbitration is a less formal process than litigation.</a:t>
            </a:r>
          </a:p>
          <a:p>
            <a:pPr algn="just"/>
            <a:r>
              <a:rPr lang="en-US" sz="2000" dirty="0"/>
              <a:t>Arbitration may be </a:t>
            </a:r>
            <a:r>
              <a:rPr lang="en-US" sz="2000" i="1" dirty="0"/>
              <a:t>binding</a:t>
            </a:r>
            <a:r>
              <a:rPr lang="en-US" sz="2000" dirty="0"/>
              <a:t> or </a:t>
            </a:r>
            <a:r>
              <a:rPr lang="en-US" sz="2000" i="1" dirty="0"/>
              <a:t>non-binding</a:t>
            </a:r>
            <a:r>
              <a:rPr lang="en-US" sz="2000" dirty="0"/>
              <a:t> depending on what the parties agree to before beginning the process. </a:t>
            </a:r>
            <a:r>
              <a:rPr lang="en-US" sz="2000" i="1" dirty="0"/>
              <a:t>Non-binding arbitration</a:t>
            </a:r>
            <a:r>
              <a:rPr lang="en-US" sz="2000" dirty="0"/>
              <a:t> means that the participants in the case are not required to accept the arbitrator's award and they may request a </a:t>
            </a:r>
            <a:r>
              <a:rPr lang="en-US" sz="2000" i="1" dirty="0"/>
              <a:t>trial de novo</a:t>
            </a:r>
            <a:r>
              <a:rPr lang="en-US" sz="2000" dirty="0"/>
              <a:t> which returns the case to the Court's calendar as if arbitration had not occurred.</a:t>
            </a:r>
          </a:p>
          <a:p>
            <a:pPr marL="0" indent="0" algn="just">
              <a:buNone/>
            </a:pPr>
            <a:r>
              <a:rPr lang="en-US" sz="2000" dirty="0">
                <a:hlinkClick r:id="rId2"/>
              </a:rPr>
              <a:t>https://youtu.be/bWMnWsgQrdQ</a:t>
            </a:r>
            <a:endParaRPr lang="en-US" sz="2000" dirty="0"/>
          </a:p>
          <a:p>
            <a:pPr marL="0" indent="0" algn="just">
              <a:buNone/>
            </a:pPr>
            <a:endParaRPr lang="en-US" sz="2000" dirty="0"/>
          </a:p>
          <a:p>
            <a:pPr marL="0" indent="0" algn="just">
              <a:buNone/>
            </a:pPr>
            <a:br>
              <a:rPr lang="en-US" sz="2000" dirty="0"/>
            </a:br>
            <a:br>
              <a:rPr lang="en-US" sz="2000" dirty="0"/>
            </a:br>
            <a:endParaRPr lang="en-US" sz="2000"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4074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4" y="274638"/>
            <a:ext cx="9753598" cy="1020762"/>
          </a:xfrm>
        </p:spPr>
        <p:txBody>
          <a:bodyPr>
            <a:normAutofit fontScale="90000"/>
          </a:bodyPr>
          <a:lstStyle/>
          <a:p>
            <a:r>
              <a:rPr lang="en-US" dirty="0"/>
              <a:t>Settlement and Alternative Dispute Resolution (“ADR”) Methods – Neutral Evaluation</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828800"/>
            <a:ext cx="9601198" cy="3733800"/>
          </a:xfrm>
        </p:spPr>
        <p:txBody>
          <a:bodyPr>
            <a:noAutofit/>
          </a:bodyPr>
          <a:lstStyle/>
          <a:p>
            <a:pPr marL="0" indent="0" algn="just">
              <a:buNone/>
            </a:pPr>
            <a:r>
              <a:rPr lang="en-US" dirty="0"/>
              <a:t>In neutral evaluation, each party gets a chance to present the case to a neutral person called an "evaluator." The evaluator then gives an opinion on the strengths and weaknesses of each party's evidence and arguments and about how the dispute could be resolved. The evaluator is often an expert in the subject matter of the dispute. Although the evaluator's opinion is not binding, the parties typically use it as a basis for trying to negotiate a resolution of the dispute. </a:t>
            </a:r>
          </a:p>
          <a:p>
            <a:pPr marL="0" indent="0" algn="just">
              <a:buNone/>
            </a:pPr>
            <a:r>
              <a:rPr lang="en-US" dirty="0">
                <a:hlinkClick r:id="rId2"/>
              </a:rPr>
              <a:t>https://youtu.be/KkntJc0womc</a:t>
            </a:r>
            <a:endParaRPr lang="en-US" dirty="0"/>
          </a:p>
          <a:p>
            <a:pPr marL="0" indent="0" algn="just">
              <a:buNone/>
            </a:pPr>
            <a:endParaRPr lang="en-US" dirty="0"/>
          </a:p>
          <a:p>
            <a:pPr marL="0" indent="0" algn="just">
              <a:buNone/>
            </a:pPr>
            <a:endParaRPr lang="en-US" dirty="0"/>
          </a:p>
          <a:p>
            <a:pPr marL="0" indent="0">
              <a:buNone/>
            </a:pPr>
            <a:br>
              <a:rPr lang="en-US" dirty="0"/>
            </a:br>
            <a:br>
              <a:rPr lang="en-US" dirty="0"/>
            </a:br>
            <a:endParaRPr lang="en-US"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692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4" y="274638"/>
            <a:ext cx="9753598" cy="1020762"/>
          </a:xfrm>
        </p:spPr>
        <p:txBody>
          <a:bodyPr>
            <a:normAutofit fontScale="90000"/>
          </a:bodyPr>
          <a:lstStyle/>
          <a:p>
            <a:r>
              <a:rPr lang="en-US" dirty="0"/>
              <a:t>Settlement and Alternative Dispute Resolution (“ADR”) Methods – Settlement Conferences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828800"/>
            <a:ext cx="9601198" cy="3733800"/>
          </a:xfrm>
        </p:spPr>
        <p:txBody>
          <a:bodyPr>
            <a:noAutofit/>
          </a:bodyPr>
          <a:lstStyle/>
          <a:p>
            <a:pPr marL="0" indent="0" algn="just">
              <a:buNone/>
            </a:pPr>
            <a:r>
              <a:rPr lang="en-US" dirty="0"/>
              <a:t>Settlement conferences may be either mandatory or voluntary. In both types of settlement conferences, the parties and their attorneys meet with a judge or a neutral person called a "settlement officer" to discuss possible settlement of their dispute. The judge or settlement officer does not make a decision in the case but assists the parties in evaluating the strengths and weaknesses of the case and in negotiating a settlement. Settlement conferences are appropriate in any case where settlement is an option. Mandatory settlement conferences are often held close to the date a case is set for trial. </a:t>
            </a:r>
          </a:p>
          <a:p>
            <a:pPr marL="0" indent="0" algn="just">
              <a:buNone/>
            </a:pPr>
            <a:r>
              <a:rPr lang="en-US" dirty="0">
                <a:hlinkClick r:id="rId2"/>
              </a:rPr>
              <a:t>https://youtu.be/6wGfAqSUFoY</a:t>
            </a: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buNone/>
            </a:pPr>
            <a:br>
              <a:rPr lang="en-US" dirty="0"/>
            </a:br>
            <a:br>
              <a:rPr lang="en-US" dirty="0"/>
            </a:br>
            <a:endParaRPr lang="en-US"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854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p:txBody>
          <a:bodyPr/>
          <a:lstStyle/>
          <a:p>
            <a:r>
              <a:rPr lang="en-US" dirty="0"/>
              <a:t>Settlement and Alternative Dispute Resolution (“ADR”) Methods - Mediation</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828800"/>
            <a:ext cx="9601198" cy="3733800"/>
          </a:xfrm>
        </p:spPr>
        <p:txBody>
          <a:bodyPr>
            <a:noAutofit/>
          </a:bodyPr>
          <a:lstStyle/>
          <a:p>
            <a:pPr marL="0" indent="0" algn="just">
              <a:buNone/>
            </a:pPr>
            <a:r>
              <a:rPr lang="en-US" dirty="0"/>
              <a:t>Mediation is a voluntary and confidential process in which the Mediator - a neutral third party - facilitates settlement negotiations. The Mediator improves communication between the parties, helps parties clarify facts, identifies potential legal issues, explores options and attempts to arrive at a mutually acceptable resolution of the dispute. Unlike an arbitrator, the mediator makes no decision or findings about the facts of the case and makes no award. The rules of evidence and formal court procedures do not apply to mediation.</a:t>
            </a:r>
          </a:p>
          <a:p>
            <a:pPr marL="0" indent="0">
              <a:buNone/>
            </a:pPr>
            <a:r>
              <a:rPr lang="en-US" dirty="0">
                <a:hlinkClick r:id="rId2"/>
              </a:rPr>
              <a:t>https://youtu.be/aPetj5bh0Qk</a:t>
            </a:r>
            <a:br>
              <a:rPr lang="en-US" dirty="0"/>
            </a:br>
            <a:br>
              <a:rPr lang="en-US" dirty="0"/>
            </a:br>
            <a:endParaRPr lang="en-US"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607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4" y="274638"/>
            <a:ext cx="9143998" cy="1020762"/>
          </a:xfrm>
        </p:spPr>
        <p:txBody>
          <a:bodyPr/>
          <a:lstStyle/>
          <a:p>
            <a:r>
              <a:rPr lang="en-US" dirty="0"/>
              <a:t>Expert Discovery</a:t>
            </a:r>
            <a:br>
              <a:rPr lang="en-US" dirty="0"/>
            </a:br>
            <a:r>
              <a:rPr lang="en-US" dirty="0"/>
              <a:t>Retained versus Non-Retained Experts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828800"/>
            <a:ext cx="9601198" cy="4648200"/>
          </a:xfrm>
        </p:spPr>
        <p:txBody>
          <a:bodyPr>
            <a:noAutofit/>
          </a:bodyPr>
          <a:lstStyle/>
          <a:p>
            <a:pPr algn="just"/>
            <a:r>
              <a:rPr lang="en-US" dirty="0"/>
              <a:t>Expert witnesses will generally have specialized knowledge of a scientific or technical field.  There are two categories of expert witnesses:</a:t>
            </a:r>
            <a:endParaRPr lang="en-US" b="1" dirty="0"/>
          </a:p>
          <a:p>
            <a:pPr marL="731520" lvl="1" indent="-457200" algn="just">
              <a:buFont typeface="+mj-lt"/>
              <a:buAutoNum type="arabicPeriod"/>
            </a:pPr>
            <a:r>
              <a:rPr lang="en-US" sz="2400" b="1" dirty="0"/>
              <a:t>Retained experts </a:t>
            </a:r>
            <a:r>
              <a:rPr lang="en-US" sz="2400" dirty="0"/>
              <a:t>are witnesses with expertise, specifically retained by you to express an opinion in anticipation of the litigation or in preparation for trial. </a:t>
            </a:r>
            <a:endParaRPr lang="en-US" sz="2400" b="1" dirty="0"/>
          </a:p>
          <a:p>
            <a:pPr marL="731520" lvl="1" indent="-457200" algn="just">
              <a:buFont typeface="+mj-lt"/>
              <a:buAutoNum type="arabicPeriod"/>
            </a:pPr>
            <a:r>
              <a:rPr lang="en-US" sz="2400" b="1" dirty="0"/>
              <a:t>Non-retained experts</a:t>
            </a:r>
            <a:r>
              <a:rPr lang="en-US" sz="2400" dirty="0"/>
              <a:t>, are percipient witnesses who can be called upon to give their expert opinions based on their observations, gained not in anticipation of litigation or preparation </a:t>
            </a:r>
            <a:r>
              <a:rPr lang="en-US" sz="2400"/>
              <a:t>of trial.</a:t>
            </a:r>
            <a:endParaRPr lang="en-US" sz="2400" dirty="0"/>
          </a:p>
          <a:p>
            <a:pPr marL="960120" lvl="2" indent="-457200" algn="just"/>
            <a:r>
              <a:rPr lang="en-US" sz="2400" dirty="0"/>
              <a:t>Although a treating physician is a percipient expert, that does not mean that his or her testimony is limited only to personal observations. A treating physician can provide opinion testimony based on the facts independently acquired and informed by the physician’s training, skill, and experience.</a:t>
            </a:r>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264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3" y="274638"/>
            <a:ext cx="10666411" cy="1020762"/>
          </a:xfrm>
        </p:spPr>
        <p:txBody>
          <a:bodyPr>
            <a:normAutofit/>
          </a:bodyPr>
          <a:lstStyle/>
          <a:p>
            <a:r>
              <a:rPr lang="en-US" dirty="0"/>
              <a:t>Expert Discovery - Dates and Deadlines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752600"/>
            <a:ext cx="9601198" cy="4724400"/>
          </a:xfrm>
        </p:spPr>
        <p:txBody>
          <a:bodyPr>
            <a:noAutofit/>
          </a:bodyPr>
          <a:lstStyle/>
          <a:p>
            <a:pPr algn="just" fontAlgn="base"/>
            <a:r>
              <a:rPr lang="en-US" b="1" dirty="0"/>
              <a:t>Experts Must Be Demanded </a:t>
            </a:r>
            <a:r>
              <a:rPr lang="en-US" dirty="0"/>
              <a:t>– 70 days before trial (or within 10 days of setting trial date, whichever is closer to trial date)  [</a:t>
            </a:r>
            <a:r>
              <a:rPr lang="en-US" dirty="0">
                <a:hlinkClick r:id="rId2"/>
              </a:rPr>
              <a:t>CCP 2034.220</a:t>
            </a:r>
            <a:r>
              <a:rPr lang="en-US" dirty="0"/>
              <a:t>]</a:t>
            </a:r>
          </a:p>
          <a:p>
            <a:pPr algn="just" fontAlgn="base"/>
            <a:r>
              <a:rPr lang="en-US" b="1" dirty="0"/>
              <a:t>Experts Must Be Disclosed </a:t>
            </a:r>
            <a:r>
              <a:rPr lang="en-US" dirty="0"/>
              <a:t>– 50 days before trial (or 20 days after service of demand, whichever is closer to trial date)  [</a:t>
            </a:r>
            <a:r>
              <a:rPr lang="en-US" dirty="0">
                <a:hlinkClick r:id="rId3"/>
              </a:rPr>
              <a:t>CCP 2034.230</a:t>
            </a:r>
            <a:r>
              <a:rPr lang="en-US" dirty="0"/>
              <a:t>]</a:t>
            </a:r>
          </a:p>
          <a:p>
            <a:pPr algn="just" fontAlgn="base"/>
            <a:r>
              <a:rPr lang="en-US" b="1" dirty="0"/>
              <a:t>Supplemental Expert Disclosure</a:t>
            </a:r>
            <a:r>
              <a:rPr lang="en-US" dirty="0"/>
              <a:t> – Must be disclosed within 20 days of the Exchange of Expert Witnesses.  May only disclose witness to cover a subject covered by opponent’s witnesses.  [</a:t>
            </a:r>
            <a:r>
              <a:rPr lang="en-US" dirty="0">
                <a:hlinkClick r:id="rId4"/>
              </a:rPr>
              <a:t>CCP 2034.280</a:t>
            </a:r>
            <a:r>
              <a:rPr lang="en-US" dirty="0"/>
              <a:t>]</a:t>
            </a:r>
          </a:p>
          <a:p>
            <a:pPr algn="just" fontAlgn="base"/>
            <a:r>
              <a:rPr lang="en-US" b="1" dirty="0"/>
              <a:t>Expert Discovery Cut Off</a:t>
            </a:r>
            <a:r>
              <a:rPr lang="en-US" dirty="0"/>
              <a:t> – 15 days before original trial date.  [</a:t>
            </a:r>
            <a:r>
              <a:rPr lang="en-US" dirty="0">
                <a:hlinkClick r:id="rId5"/>
              </a:rPr>
              <a:t>CCP 2024.030</a:t>
            </a:r>
            <a:r>
              <a:rPr lang="en-US" dirty="0"/>
              <a:t>].</a:t>
            </a:r>
          </a:p>
          <a:p>
            <a:pPr algn="just" fontAlgn="base"/>
            <a:r>
              <a:rPr lang="en-US" b="1" dirty="0"/>
              <a:t>Last Day for Motions Regarding Experts</a:t>
            </a:r>
            <a:r>
              <a:rPr lang="en-US" dirty="0"/>
              <a:t> – 10 days before original trial date.  [</a:t>
            </a:r>
            <a:r>
              <a:rPr lang="en-US" dirty="0">
                <a:hlinkClick r:id="rId5"/>
              </a:rPr>
              <a:t>CCP 2024.030</a:t>
            </a:r>
            <a:r>
              <a:rPr lang="en-US" dirty="0"/>
              <a:t>].</a:t>
            </a:r>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444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4" y="274638"/>
            <a:ext cx="10286998" cy="1020762"/>
          </a:xfrm>
        </p:spPr>
        <p:txBody>
          <a:bodyPr>
            <a:normAutofit fontScale="90000"/>
          </a:bodyPr>
          <a:lstStyle/>
          <a:p>
            <a:r>
              <a:rPr lang="en-US" dirty="0"/>
              <a:t>Expert Discovery</a:t>
            </a:r>
            <a:br>
              <a:rPr lang="en-US" dirty="0"/>
            </a:br>
            <a:r>
              <a:rPr lang="en-US" dirty="0"/>
              <a:t>Demand for Exchange of Expert Witness Information</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676400"/>
            <a:ext cx="9601198" cy="4724400"/>
          </a:xfrm>
        </p:spPr>
        <p:txBody>
          <a:bodyPr>
            <a:noAutofit/>
          </a:bodyPr>
          <a:lstStyle/>
          <a:p>
            <a:pPr algn="just"/>
            <a:r>
              <a:rPr lang="en-US" sz="2000" dirty="0"/>
              <a:t>The demand for exchange of expert witness information must include (</a:t>
            </a:r>
            <a:r>
              <a:rPr lang="en-US" sz="2000" dirty="0">
                <a:hlinkClick r:id="rId2"/>
              </a:rPr>
              <a:t>CCP §2034.230</a:t>
            </a:r>
            <a:r>
              <a:rPr lang="en-US" sz="2000" dirty="0"/>
              <a:t>):</a:t>
            </a:r>
          </a:p>
          <a:p>
            <a:pPr marL="731520" lvl="1" indent="-457200" algn="just">
              <a:buFont typeface="+mj-lt"/>
              <a:buAutoNum type="arabicPeriod"/>
            </a:pPr>
            <a:r>
              <a:rPr lang="en-US" dirty="0"/>
              <a:t>The name of the party making the demand (i.e., your client) below the title of the case;</a:t>
            </a:r>
          </a:p>
          <a:p>
            <a:pPr marL="731520" lvl="1" indent="-457200" algn="just">
              <a:buFont typeface="+mj-lt"/>
              <a:buAutoNum type="arabicPeriod"/>
            </a:pPr>
            <a:r>
              <a:rPr lang="en-US" dirty="0"/>
              <a:t>A statement that the demand is being made under </a:t>
            </a:r>
            <a:r>
              <a:rPr lang="en-US" dirty="0">
                <a:hlinkClick r:id="rId3"/>
              </a:rPr>
              <a:t>CCP §§2034.010-2034.730</a:t>
            </a:r>
            <a:r>
              <a:rPr lang="en-US" dirty="0"/>
              <a:t>;</a:t>
            </a:r>
          </a:p>
          <a:p>
            <a:pPr marL="731520" lvl="1" indent="-457200" algn="just">
              <a:buFont typeface="+mj-lt"/>
              <a:buAutoNum type="arabicPeriod"/>
            </a:pPr>
            <a:r>
              <a:rPr lang="en-US" dirty="0"/>
              <a:t>The specific date you have calculated for exchange of:</a:t>
            </a:r>
          </a:p>
          <a:p>
            <a:pPr marL="960120" lvl="2" indent="-457200" algn="just">
              <a:buFont typeface="+mj-lt"/>
              <a:buAutoNum type="arabicPeriod"/>
            </a:pPr>
            <a:r>
              <a:rPr lang="en-US" sz="2000" dirty="0"/>
              <a:t>Lists of expert trial witnesses,</a:t>
            </a:r>
          </a:p>
          <a:p>
            <a:pPr marL="960120" lvl="2" indent="-457200" algn="just">
              <a:buFont typeface="+mj-lt"/>
              <a:buAutoNum type="arabicPeriod"/>
            </a:pPr>
            <a:r>
              <a:rPr lang="en-US" sz="2000" dirty="0"/>
              <a:t>Expert witness declarations, and</a:t>
            </a:r>
          </a:p>
          <a:p>
            <a:pPr marL="960120" lvl="2" indent="-457200" algn="just">
              <a:buFont typeface="+mj-lt"/>
              <a:buAutoNum type="arabicPeriod"/>
            </a:pPr>
            <a:r>
              <a:rPr lang="en-US" sz="2000" dirty="0"/>
              <a:t>Any demanded production of writings; and</a:t>
            </a:r>
          </a:p>
          <a:p>
            <a:pPr marL="731520" lvl="1" indent="-457200" algn="just">
              <a:buFont typeface="+mj-lt"/>
              <a:buAutoNum type="arabicPeriod"/>
            </a:pPr>
            <a:r>
              <a:rPr lang="en-US" dirty="0"/>
              <a:t>If you want to see an expert’s reports and writings, a demand for inspection and copying of </a:t>
            </a:r>
            <a:r>
              <a:rPr lang="en-US" dirty="0">
                <a:hlinkClick r:id="rId4"/>
              </a:rPr>
              <a:t>all discoverable reports and writings made by the expert witness</a:t>
            </a:r>
            <a:r>
              <a:rPr lang="en-US" dirty="0"/>
              <a:t> in the course of preparing his or her opinion. </a:t>
            </a:r>
            <a:r>
              <a:rPr lang="en-US" dirty="0">
                <a:hlinkClick r:id="rId5"/>
              </a:rPr>
              <a:t>CCP §2034.210(c)</a:t>
            </a:r>
            <a:r>
              <a:rPr lang="en-US" dirty="0"/>
              <a:t>.</a:t>
            </a:r>
          </a:p>
          <a:p>
            <a:pPr algn="just"/>
            <a:r>
              <a:rPr lang="en-US" sz="2000" dirty="0"/>
              <a:t>If a party has demanded production and exchange of expert witness information, all parties, including the party initiating the demand, must produce and exchange them at the place and on the date specified in the demand.</a:t>
            </a:r>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36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3" y="274638"/>
            <a:ext cx="11048999" cy="1020762"/>
          </a:xfrm>
        </p:spPr>
        <p:txBody>
          <a:bodyPr>
            <a:normAutofit/>
          </a:bodyPr>
          <a:lstStyle/>
          <a:p>
            <a:r>
              <a:rPr lang="en-US" dirty="0"/>
              <a:t>Expert Discovery</a:t>
            </a:r>
            <a:br>
              <a:rPr lang="en-US" dirty="0"/>
            </a:br>
            <a:r>
              <a:rPr lang="en-US" dirty="0"/>
              <a:t>Designation of Expert Witnesses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676400"/>
            <a:ext cx="9601198" cy="4953000"/>
          </a:xfrm>
        </p:spPr>
        <p:txBody>
          <a:bodyPr>
            <a:noAutofit/>
          </a:bodyPr>
          <a:lstStyle/>
          <a:p>
            <a:pPr algn="just"/>
            <a:r>
              <a:rPr lang="en-US" sz="1800" dirty="0"/>
              <a:t>This is a formal, written statement, including either:</a:t>
            </a:r>
          </a:p>
          <a:p>
            <a:pPr marL="617220" lvl="1" indent="-342900" algn="just">
              <a:buFont typeface="+mj-lt"/>
              <a:buAutoNum type="arabicPeriod"/>
            </a:pPr>
            <a:r>
              <a:rPr lang="en-US" sz="1800" dirty="0"/>
              <a:t>A statement that you do not intend to offer any expert witness testimony (</a:t>
            </a:r>
            <a:r>
              <a:rPr lang="en-US" sz="1800" dirty="0">
                <a:hlinkClick r:id="rId2"/>
              </a:rPr>
              <a:t>CCP §2034.260(b)(2)</a:t>
            </a:r>
            <a:r>
              <a:rPr lang="en-US" sz="1800" dirty="0"/>
              <a:t>); </a:t>
            </a:r>
            <a:r>
              <a:rPr lang="en-US" sz="1800" i="1" dirty="0"/>
              <a:t>or</a:t>
            </a:r>
            <a:endParaRPr lang="en-US" sz="1800" dirty="0"/>
          </a:p>
          <a:p>
            <a:pPr marL="617220" lvl="1" indent="-342900" algn="just">
              <a:buFont typeface="+mj-lt"/>
              <a:buAutoNum type="arabicPeriod"/>
            </a:pPr>
            <a:r>
              <a:rPr lang="en-US" sz="1800" dirty="0"/>
              <a:t>A list of the names and addresses of anyone whose expert opinion you expect to offer in evidence. </a:t>
            </a:r>
            <a:r>
              <a:rPr lang="en-US" sz="1800" dirty="0">
                <a:hlinkClick r:id="rId3"/>
              </a:rPr>
              <a:t>CCP §§2034.210(a)</a:t>
            </a:r>
            <a:r>
              <a:rPr lang="en-US" sz="1800" dirty="0"/>
              <a:t>, </a:t>
            </a:r>
            <a:r>
              <a:rPr lang="en-US" sz="1800" dirty="0">
                <a:hlinkClick r:id="rId2"/>
              </a:rPr>
              <a:t>2034.260(b)(1)</a:t>
            </a:r>
            <a:r>
              <a:rPr lang="en-US" sz="1800" dirty="0"/>
              <a:t>. </a:t>
            </a:r>
          </a:p>
          <a:p>
            <a:pPr lvl="2" algn="just"/>
            <a:r>
              <a:rPr lang="en-US" dirty="0"/>
              <a:t>This can include: a party, an employee of a party, or someone you have hired to express an opinion in anticipation of litigation or in preparation for trial. </a:t>
            </a:r>
            <a:r>
              <a:rPr lang="en-US" dirty="0">
                <a:hlinkClick r:id="rId3"/>
              </a:rPr>
              <a:t>CCP §2034.210(b)</a:t>
            </a:r>
            <a:r>
              <a:rPr lang="en-US" dirty="0"/>
              <a:t>. It also includes any percipient witness you expect to ask for his or her expert opinion (e.g., a police officer who investigated a traffic accident or the architect who designed a building that is the subject of the litigation). </a:t>
            </a:r>
            <a:r>
              <a:rPr lang="en-US" dirty="0">
                <a:hlinkClick r:id="rId4"/>
              </a:rPr>
              <a:t>CCP §2034.430(a)(3)</a:t>
            </a:r>
            <a:r>
              <a:rPr lang="en-US" dirty="0"/>
              <a:t>.</a:t>
            </a:r>
          </a:p>
          <a:p>
            <a:pPr lvl="2" algn="just"/>
            <a:r>
              <a:rPr lang="en-US" dirty="0"/>
              <a:t>If you intend to use a treating physician </a:t>
            </a:r>
            <a:r>
              <a:rPr lang="en-US" i="1" dirty="0"/>
              <a:t>as an expert</a:t>
            </a:r>
            <a:r>
              <a:rPr lang="en-US" dirty="0"/>
              <a:t>, include him or her on your list. </a:t>
            </a:r>
          </a:p>
          <a:p>
            <a:pPr lvl="3" algn="just"/>
            <a:r>
              <a:rPr lang="en-US" dirty="0"/>
              <a:t>See </a:t>
            </a:r>
            <a:r>
              <a:rPr lang="en-US" i="1" dirty="0">
                <a:hlinkClick r:id="rId5"/>
              </a:rPr>
              <a:t>Schreiber v Estate of Kiser</a:t>
            </a:r>
            <a:r>
              <a:rPr lang="en-US" dirty="0">
                <a:hlinkClick r:id="rId5"/>
              </a:rPr>
              <a:t> (1999) 22 C4th 31, 91 CR2d 293</a:t>
            </a:r>
            <a:r>
              <a:rPr lang="en-US" dirty="0"/>
              <a:t> (expert witness declaration generally not required for treating physician; but if treating physician is formally retained for purpose of offering opinion testimony at trial, party must provide expert designation, with physician’s name and address, although expert declaration not required); </a:t>
            </a:r>
            <a:r>
              <a:rPr lang="en-US" i="1" dirty="0" err="1">
                <a:hlinkClick r:id="rId6"/>
              </a:rPr>
              <a:t>Kalaba</a:t>
            </a:r>
            <a:r>
              <a:rPr lang="en-US" i="1" dirty="0">
                <a:hlinkClick r:id="rId6"/>
              </a:rPr>
              <a:t> v Gray</a:t>
            </a:r>
            <a:r>
              <a:rPr lang="en-US" dirty="0">
                <a:hlinkClick r:id="rId6"/>
              </a:rPr>
              <a:t> (2002) 95 CA4th 1416, 116 CR2d 570</a:t>
            </a:r>
            <a:r>
              <a:rPr lang="en-US" dirty="0"/>
              <a:t> (trial court correctly rejected standard of care testimony from plaintiff’s treating physicians who were not designated as expert witnesses; absence of expert testimony on standard of care resulted in nonsuit for defendant).</a:t>
            </a:r>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637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3" y="274638"/>
            <a:ext cx="11048999" cy="1020762"/>
          </a:xfrm>
        </p:spPr>
        <p:txBody>
          <a:bodyPr>
            <a:normAutofit/>
          </a:bodyPr>
          <a:lstStyle/>
          <a:p>
            <a:r>
              <a:rPr lang="en-US" dirty="0"/>
              <a:t>Expert Discovery</a:t>
            </a:r>
            <a:br>
              <a:rPr lang="en-US" dirty="0"/>
            </a:br>
            <a:r>
              <a:rPr lang="en-US" dirty="0"/>
              <a:t>Expert Witness Declarations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676400"/>
            <a:ext cx="9601198" cy="4876800"/>
          </a:xfrm>
        </p:spPr>
        <p:txBody>
          <a:bodyPr>
            <a:noAutofit/>
          </a:bodyPr>
          <a:lstStyle/>
          <a:p>
            <a:pPr algn="just"/>
            <a:r>
              <a:rPr lang="en-US" sz="1600" dirty="0"/>
              <a:t>You will need an expert witness declaration if any expert witness on your list is in a category identified in </a:t>
            </a:r>
            <a:r>
              <a:rPr lang="en-US" sz="1600" dirty="0">
                <a:hlinkClick r:id="rId2"/>
              </a:rPr>
              <a:t>CCP §2034.210(b)</a:t>
            </a:r>
            <a:r>
              <a:rPr lang="en-US" sz="1600" dirty="0"/>
              <a:t>.</a:t>
            </a:r>
          </a:p>
          <a:p>
            <a:pPr lvl="1" algn="just"/>
            <a:r>
              <a:rPr lang="en-US" sz="1600" dirty="0"/>
              <a:t>You do not need an expert declaration for an expert witness who is not in one of the categories of </a:t>
            </a:r>
            <a:r>
              <a:rPr lang="en-US" sz="1600" dirty="0">
                <a:hlinkClick r:id="rId2"/>
              </a:rPr>
              <a:t>CCP §2034.210(b)</a:t>
            </a:r>
            <a:r>
              <a:rPr lang="en-US" sz="1600" dirty="0"/>
              <a:t> (</a:t>
            </a:r>
            <a:r>
              <a:rPr lang="en-US" sz="1600" i="1" dirty="0"/>
              <a:t>i.e. non-retained experts</a:t>
            </a:r>
            <a:r>
              <a:rPr lang="en-US" sz="1600" dirty="0"/>
              <a:t>). </a:t>
            </a:r>
            <a:r>
              <a:rPr lang="en-US" sz="1600" dirty="0">
                <a:hlinkClick r:id="rId3"/>
              </a:rPr>
              <a:t>CCP §2034.260</a:t>
            </a:r>
            <a:r>
              <a:rPr lang="en-US" sz="1600" dirty="0"/>
              <a:t>.</a:t>
            </a:r>
          </a:p>
          <a:p>
            <a:pPr algn="just"/>
            <a:r>
              <a:rPr lang="en-US" sz="1600" dirty="0"/>
              <a:t>This is a statement, signed by you as the party’s attorney, setting out specific information and executed under penalty of perjury, which must contain:</a:t>
            </a:r>
          </a:p>
          <a:p>
            <a:pPr marL="617220" lvl="1" indent="-342900" algn="just">
              <a:buFont typeface="+mj-lt"/>
              <a:buAutoNum type="arabicPeriod"/>
            </a:pPr>
            <a:r>
              <a:rPr lang="en-US" sz="1600" dirty="0"/>
              <a:t>A brief statement of the expert’s qualifications (</a:t>
            </a:r>
            <a:r>
              <a:rPr lang="en-US" sz="1600" dirty="0">
                <a:hlinkClick r:id="rId3"/>
              </a:rPr>
              <a:t>CCP §2034.260(c)(1)</a:t>
            </a:r>
            <a:r>
              <a:rPr lang="en-US" sz="1600" dirty="0"/>
              <a:t>);</a:t>
            </a:r>
          </a:p>
          <a:p>
            <a:pPr marL="617220" lvl="1" indent="-342900" algn="just">
              <a:buFont typeface="+mj-lt"/>
              <a:buAutoNum type="arabicPeriod"/>
            </a:pPr>
            <a:r>
              <a:rPr lang="en-US" sz="1600" dirty="0"/>
              <a:t>A brief statement of the general substance of the testimony that the expert is expected to give at trial (</a:t>
            </a:r>
            <a:r>
              <a:rPr lang="en-US" sz="1600" dirty="0">
                <a:hlinkClick r:id="rId3"/>
              </a:rPr>
              <a:t>CCP §2034.260(c)(2)</a:t>
            </a:r>
            <a:r>
              <a:rPr lang="en-US" sz="1600" dirty="0"/>
              <a:t>);</a:t>
            </a:r>
          </a:p>
          <a:p>
            <a:pPr marL="845820" lvl="2" indent="-342900" algn="just"/>
            <a:r>
              <a:rPr lang="en-US" sz="1600" dirty="0"/>
              <a:t>The trial court can preclude an expert from testifying at trial on a subject if its general substance was not described in the expert witness declaration and the opposing party has had no notice of it. </a:t>
            </a:r>
          </a:p>
          <a:p>
            <a:pPr marL="617220" lvl="1" indent="-342900" algn="just">
              <a:buFont typeface="+mj-lt"/>
              <a:buAutoNum type="arabicPeriod"/>
            </a:pPr>
            <a:r>
              <a:rPr lang="en-US" sz="1600" dirty="0"/>
              <a:t>A representation that the expert has agreed to testify at the trial (</a:t>
            </a:r>
            <a:r>
              <a:rPr lang="en-US" sz="1600" dirty="0">
                <a:hlinkClick r:id="rId3"/>
              </a:rPr>
              <a:t>CCP §2034.260(c)(3)</a:t>
            </a:r>
            <a:r>
              <a:rPr lang="en-US" sz="1600" dirty="0"/>
              <a:t>);</a:t>
            </a:r>
          </a:p>
          <a:p>
            <a:pPr marL="617220" lvl="1" indent="-342900" algn="just">
              <a:buFont typeface="+mj-lt"/>
              <a:buAutoNum type="arabicPeriod"/>
            </a:pPr>
            <a:r>
              <a:rPr lang="en-US" sz="1600" dirty="0"/>
              <a:t>A representation that the expert will be familiar with the case and will give a meaningful oral deposition about his or her testimony, opinions, and their basis (</a:t>
            </a:r>
            <a:r>
              <a:rPr lang="en-US" sz="1600" dirty="0">
                <a:hlinkClick r:id="rId3"/>
              </a:rPr>
              <a:t>CCP §2034.260(c)(4)</a:t>
            </a:r>
            <a:r>
              <a:rPr lang="en-US" sz="1600" dirty="0"/>
              <a:t>); and</a:t>
            </a:r>
          </a:p>
          <a:p>
            <a:pPr marL="617220" lvl="1" indent="-342900" algn="just">
              <a:buFont typeface="+mj-lt"/>
              <a:buAutoNum type="arabicPeriod"/>
            </a:pPr>
            <a:r>
              <a:rPr lang="en-US" sz="1600" dirty="0"/>
              <a:t>A statement of the expert’s hourly and daily fee for providing deposition testimony and for consulting with the retaining attorney (</a:t>
            </a:r>
            <a:r>
              <a:rPr lang="en-US" sz="1600" dirty="0">
                <a:hlinkClick r:id="rId3"/>
              </a:rPr>
              <a:t>CCP §2034.260(c)(5)</a:t>
            </a:r>
            <a:r>
              <a:rPr lang="en-US" sz="1600" dirty="0"/>
              <a:t>).</a:t>
            </a:r>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1475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4" y="274638"/>
            <a:ext cx="9982198" cy="1020762"/>
          </a:xfrm>
        </p:spPr>
        <p:txBody>
          <a:bodyPr>
            <a:normAutofit fontScale="90000"/>
          </a:bodyPr>
          <a:lstStyle/>
          <a:p>
            <a:r>
              <a:rPr lang="en-US" dirty="0"/>
              <a:t>Expert Discovery</a:t>
            </a:r>
            <a:br>
              <a:rPr lang="en-US" dirty="0"/>
            </a:br>
            <a:r>
              <a:rPr lang="en-US" dirty="0"/>
              <a:t>Supplemental Designation of Expert Witnesses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752600"/>
            <a:ext cx="9601198" cy="4800600"/>
          </a:xfrm>
        </p:spPr>
        <p:txBody>
          <a:bodyPr>
            <a:noAutofit/>
          </a:bodyPr>
          <a:lstStyle/>
          <a:p>
            <a:r>
              <a:rPr lang="en-US" sz="2000" dirty="0"/>
              <a:t>You may serve a supplemental designation list within 20 days of the original exchange, providing you meet the following qualifications:</a:t>
            </a:r>
          </a:p>
          <a:p>
            <a:pPr marL="617220" lvl="1" indent="-342900">
              <a:buFont typeface="+mj-lt"/>
              <a:buAutoNum type="arabicPeriod"/>
            </a:pPr>
            <a:r>
              <a:rPr lang="en-US" dirty="0"/>
              <a:t>You engaged in the original exchange; and</a:t>
            </a:r>
          </a:p>
          <a:p>
            <a:pPr marL="617220" lvl="1" indent="-342900">
              <a:buFont typeface="+mj-lt"/>
              <a:buAutoNum type="arabicPeriod"/>
            </a:pPr>
            <a:r>
              <a:rPr lang="en-US" dirty="0"/>
              <a:t>You did not retain an expert to testify on a subject; i.e., you did not originally intend to cover that subject wit expert testimony; but you want to add an additional expert to testify on that subject because you have learned that opposing counsel is naming an expert witness to cover that subject.</a:t>
            </a:r>
          </a:p>
          <a:p>
            <a:r>
              <a:rPr lang="en-US" sz="2000" dirty="0"/>
              <a:t>To add an expert to testify on the same subject as experts designated in the original exchange by opposing party, you must provide (</a:t>
            </a:r>
            <a:r>
              <a:rPr lang="en-US" sz="2000" dirty="0">
                <a:hlinkClick r:id="rId2"/>
              </a:rPr>
              <a:t>CCP §2034.280(a)-(b)</a:t>
            </a:r>
            <a:r>
              <a:rPr lang="en-US" sz="2000" dirty="0"/>
              <a:t>):</a:t>
            </a:r>
          </a:p>
          <a:p>
            <a:pPr marL="617220" lvl="1" indent="-342900">
              <a:buFont typeface="+mj-lt"/>
              <a:buAutoNum type="arabicPeriod"/>
            </a:pPr>
            <a:r>
              <a:rPr lang="en-US" dirty="0"/>
              <a:t>Supplemental list of names and addresses of expert witnesses you are retaining to testify;</a:t>
            </a:r>
          </a:p>
          <a:p>
            <a:pPr marL="617220" lvl="1" indent="-342900">
              <a:buFont typeface="+mj-lt"/>
              <a:buAutoNum type="arabicPeriod"/>
            </a:pPr>
            <a:r>
              <a:rPr lang="en-US" dirty="0"/>
              <a:t>Expert witness declarations; and</a:t>
            </a:r>
          </a:p>
          <a:p>
            <a:pPr marL="617220" lvl="1" indent="-342900">
              <a:buFont typeface="+mj-lt"/>
              <a:buAutoNum type="arabicPeriod"/>
            </a:pPr>
            <a:r>
              <a:rPr lang="en-US" dirty="0"/>
              <a:t>Discoverable reports and writings, if any, made by the additional experts.</a:t>
            </a:r>
          </a:p>
          <a:p>
            <a:pPr algn="just"/>
            <a:endParaRPr lang="en-US" sz="1400"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868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4" y="274638"/>
            <a:ext cx="9982198" cy="1020762"/>
          </a:xfrm>
        </p:spPr>
        <p:txBody>
          <a:bodyPr>
            <a:normAutofit/>
          </a:bodyPr>
          <a:lstStyle/>
          <a:p>
            <a:r>
              <a:rPr lang="en-US" dirty="0"/>
              <a:t>Expert Discovery</a:t>
            </a:r>
            <a:br>
              <a:rPr lang="en-US" dirty="0"/>
            </a:br>
            <a:r>
              <a:rPr lang="en-US" dirty="0"/>
              <a:t>Failure to Designate Expert Witnesses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905000"/>
            <a:ext cx="9601198" cy="4648200"/>
          </a:xfrm>
        </p:spPr>
        <p:txBody>
          <a:bodyPr>
            <a:noAutofit/>
          </a:bodyPr>
          <a:lstStyle/>
          <a:p>
            <a:pPr algn="just"/>
            <a:r>
              <a:rPr lang="en-US" dirty="0"/>
              <a:t>If a party does not disclose their experts, include an expert declaration when required, produce reports and writings of experts demanded under </a:t>
            </a:r>
            <a:r>
              <a:rPr lang="en-US" u="sng" dirty="0"/>
              <a:t>CCP § 2034.270</a:t>
            </a:r>
            <a:r>
              <a:rPr lang="en-US" dirty="0"/>
              <a:t>, or make their expert available for deposition, the court must exclude any evidence from that expert (</a:t>
            </a:r>
            <a:r>
              <a:rPr lang="en-US" u="sng" dirty="0"/>
              <a:t>CCP § 2034.300</a:t>
            </a:r>
            <a:r>
              <a:rPr lang="en-US" dirty="0"/>
              <a:t>), except under a few narrow circumstances (</a:t>
            </a:r>
            <a:r>
              <a:rPr lang="en-US" u="sng" dirty="0"/>
              <a:t>CCP § 2034.310</a:t>
            </a:r>
            <a:r>
              <a:rPr lang="en-US" dirty="0"/>
              <a:t>).</a:t>
            </a:r>
          </a:p>
          <a:p>
            <a:pPr algn="just"/>
            <a:r>
              <a:rPr lang="en-US" dirty="0"/>
              <a:t>The court will exclude your expert’s opinion if you unreasonably fail to </a:t>
            </a:r>
            <a:r>
              <a:rPr lang="en-US" i="1" dirty="0"/>
              <a:t>timely</a:t>
            </a:r>
            <a:r>
              <a:rPr lang="en-US" dirty="0"/>
              <a:t> (</a:t>
            </a:r>
            <a:r>
              <a:rPr lang="en-US" dirty="0">
                <a:hlinkClick r:id="rId2"/>
              </a:rPr>
              <a:t>CCP §2034.300</a:t>
            </a:r>
            <a:r>
              <a:rPr lang="en-US" dirty="0"/>
              <a:t>):</a:t>
            </a:r>
          </a:p>
          <a:p>
            <a:pPr lvl="1" algn="just"/>
            <a:r>
              <a:rPr lang="en-US" dirty="0"/>
              <a:t>List your expert witness,</a:t>
            </a:r>
          </a:p>
          <a:p>
            <a:pPr lvl="1" algn="just"/>
            <a:r>
              <a:rPr lang="en-US" dirty="0"/>
              <a:t>Submit your expert witness’s declaration,</a:t>
            </a:r>
          </a:p>
          <a:p>
            <a:pPr lvl="1" algn="just"/>
            <a:r>
              <a:rPr lang="en-US" dirty="0"/>
              <a:t>Produce discoverable reports and writings, if demanded, or</a:t>
            </a:r>
          </a:p>
          <a:p>
            <a:pPr lvl="1" algn="just"/>
            <a:r>
              <a:rPr lang="en-US" dirty="0"/>
              <a:t>Make your expert witness available for deposition</a:t>
            </a:r>
            <a:endParaRPr lang="en-US" sz="1600"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6682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9C7E-8B6D-4DD0-9BB5-C16949FE3A1C}"/>
              </a:ext>
            </a:extLst>
          </p:cNvPr>
          <p:cNvSpPr>
            <a:spLocks noGrp="1"/>
          </p:cNvSpPr>
          <p:nvPr>
            <p:ph type="title"/>
          </p:nvPr>
        </p:nvSpPr>
        <p:spPr>
          <a:xfrm>
            <a:off x="1522414" y="274638"/>
            <a:ext cx="9982198" cy="1020762"/>
          </a:xfrm>
        </p:spPr>
        <p:txBody>
          <a:bodyPr>
            <a:normAutofit/>
          </a:bodyPr>
          <a:lstStyle/>
          <a:p>
            <a:r>
              <a:rPr lang="en-US" dirty="0"/>
              <a:t>Expert Discovery - Depositions</a:t>
            </a:r>
          </a:p>
        </p:txBody>
      </p:sp>
      <p:sp>
        <p:nvSpPr>
          <p:cNvPr id="3" name="Content Placeholder 2">
            <a:extLst>
              <a:ext uri="{FF2B5EF4-FFF2-40B4-BE49-F238E27FC236}">
                <a16:creationId xmlns:a16="http://schemas.microsoft.com/office/drawing/2014/main" id="{E5281FA4-1D79-4F4D-AA42-58AD5C5B57C6}"/>
              </a:ext>
            </a:extLst>
          </p:cNvPr>
          <p:cNvSpPr>
            <a:spLocks noGrp="1"/>
          </p:cNvSpPr>
          <p:nvPr>
            <p:ph idx="1"/>
          </p:nvPr>
        </p:nvSpPr>
        <p:spPr>
          <a:xfrm>
            <a:off x="1522414" y="1752600"/>
            <a:ext cx="9601198" cy="4876800"/>
          </a:xfrm>
        </p:spPr>
        <p:txBody>
          <a:bodyPr>
            <a:noAutofit/>
          </a:bodyPr>
          <a:lstStyle/>
          <a:p>
            <a:pPr algn="just"/>
            <a:r>
              <a:rPr lang="en-US" sz="2000" b="1" dirty="0"/>
              <a:t>Timing: </a:t>
            </a:r>
            <a:r>
              <a:rPr lang="en-US" sz="2000" dirty="0"/>
              <a:t>Expert Depositions may be set “On receipt of an expert witness list from a party.”  [</a:t>
            </a:r>
            <a:r>
              <a:rPr lang="en-US" sz="2000" dirty="0">
                <a:hlinkClick r:id="rId2"/>
              </a:rPr>
              <a:t>CCP 2034.410</a:t>
            </a:r>
            <a:r>
              <a:rPr lang="en-US" sz="2000" dirty="0"/>
              <a:t>]</a:t>
            </a:r>
            <a:endParaRPr lang="en-US" sz="2000" b="1" dirty="0"/>
          </a:p>
          <a:p>
            <a:pPr algn="just"/>
            <a:r>
              <a:rPr lang="en-US" sz="2000" b="1" dirty="0"/>
              <a:t>Location and Cost :</a:t>
            </a:r>
            <a:r>
              <a:rPr lang="en-US" sz="2000" dirty="0"/>
              <a:t> If one side discloses an expert who is "specially retained" or a party or an employee of a party, the designating party must produce that expert for deposition within 75 miles of the courthouse. (Code Civ. Proc. § 2034(</a:t>
            </a:r>
            <a:r>
              <a:rPr lang="en-US" sz="2000" dirty="0" err="1"/>
              <a:t>i</a:t>
            </a:r>
            <a:r>
              <a:rPr lang="en-US" sz="2000" dirty="0"/>
              <a:t>)(1).) The noticing party must pay the expert a reasonable hourly rate for actual deposition time. </a:t>
            </a:r>
          </a:p>
          <a:p>
            <a:pPr algn="just"/>
            <a:r>
              <a:rPr lang="en-US" sz="2000" b="1" dirty="0"/>
              <a:t>Document Request With Deposition Notice:</a:t>
            </a:r>
            <a:r>
              <a:rPr lang="en-US" sz="2000" dirty="0"/>
              <a:t> California Code of Civil Procedure § 2034 requires that the parties exchange "all discoverable reports and writings" that are "made in the course of preparing that expert’s opinions" when a party includes that request in the demand for exchange of expert information. (Code Civ. Proc. §§ 2034(a)(2) and (g).)</a:t>
            </a:r>
          </a:p>
          <a:p>
            <a:pPr lvl="1" algn="just"/>
            <a:r>
              <a:rPr lang="en-US" dirty="0"/>
              <a:t>Experts must provide a copy of the documents that they are producing in response to the deposition notice three business days before their deposition.  [CCP 2034.415]</a:t>
            </a:r>
          </a:p>
          <a:p>
            <a:pPr lvl="1" algn="just"/>
            <a:endParaRPr lang="en-US" dirty="0"/>
          </a:p>
        </p:txBody>
      </p:sp>
      <p:sp>
        <p:nvSpPr>
          <p:cNvPr id="5" name="Rectangle 1">
            <a:extLst>
              <a:ext uri="{FF2B5EF4-FFF2-40B4-BE49-F238E27FC236}">
                <a16:creationId xmlns:a16="http://schemas.microsoft.com/office/drawing/2014/main" id="{982C5C23-8A26-4A65-A6D5-C3153669BB87}"/>
              </a:ext>
            </a:extLst>
          </p:cNvPr>
          <p:cNvSpPr>
            <a:spLocks noChangeArrowheads="1"/>
          </p:cNvSpPr>
          <p:nvPr/>
        </p:nvSpPr>
        <p:spPr bwMode="auto">
          <a:xfrm>
            <a:off x="3041650" y="2316163"/>
            <a:ext cx="7153275" cy="0"/>
          </a:xfrm>
          <a:prstGeom prst="rect">
            <a:avLst/>
          </a:prstGeom>
          <a:solidFill>
            <a:srgbClr val="0738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DDDDDD"/>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6225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TotalTime>
  <Words>1317</Words>
  <Application>Microsoft Office PowerPoint</Application>
  <PresentationFormat>Custom</PresentationFormat>
  <Paragraphs>113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Consolas</vt:lpstr>
      <vt:lpstr>Corbel</vt:lpstr>
      <vt:lpstr>Chalkboard 16x9</vt:lpstr>
      <vt:lpstr>Civil Pretrial Practice</vt:lpstr>
      <vt:lpstr>Expert Discovery Retained versus Non-Retained Experts</vt:lpstr>
      <vt:lpstr>Expert Discovery - Dates and Deadlines</vt:lpstr>
      <vt:lpstr>Expert Discovery Demand for Exchange of Expert Witness Information</vt:lpstr>
      <vt:lpstr>Expert Discovery Designation of Expert Witnesses</vt:lpstr>
      <vt:lpstr>Expert Discovery Expert Witness Declarations</vt:lpstr>
      <vt:lpstr>Expert Discovery Supplemental Designation of Expert Witnesses</vt:lpstr>
      <vt:lpstr>Expert Discovery Failure to Designate Expert Witnesses</vt:lpstr>
      <vt:lpstr>Expert Discovery - Depositions</vt:lpstr>
      <vt:lpstr>Settlement and Alternative Dispute Resolution (“ADR”) Methods</vt:lpstr>
      <vt:lpstr>Settlement and Alternative Dispute Resolution (“ADR”) Methods - Benefits</vt:lpstr>
      <vt:lpstr>Settlement and Alternative Dispute Resolution (“ADR”) Methods - Arbitration</vt:lpstr>
      <vt:lpstr>Settlement and Alternative Dispute Resolution (“ADR”) Methods – Neutral Evaluation</vt:lpstr>
      <vt:lpstr>Settlement and Alternative Dispute Resolution (“ADR”) Methods – Settlement Conferences</vt:lpstr>
      <vt:lpstr>Settlement and Alternative Dispute Resolution (“ADR”) Methods - Mediation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Daniel Selarz</dc:creator>
  <cp:lastModifiedBy>Daniel Selarz</cp:lastModifiedBy>
  <cp:revision>181</cp:revision>
  <dcterms:created xsi:type="dcterms:W3CDTF">2017-08-13T19:25:03Z</dcterms:created>
  <dcterms:modified xsi:type="dcterms:W3CDTF">2018-10-18T21:44:29Z</dcterms:modified>
</cp:coreProperties>
</file>